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399" r:id="rId3"/>
    <p:sldId id="439" r:id="rId4"/>
    <p:sldId id="453" r:id="rId5"/>
    <p:sldId id="381" r:id="rId6"/>
    <p:sldId id="382" r:id="rId7"/>
    <p:sldId id="398" r:id="rId8"/>
    <p:sldId id="441" r:id="rId9"/>
    <p:sldId id="455" r:id="rId10"/>
    <p:sldId id="451" r:id="rId11"/>
    <p:sldId id="456" r:id="rId12"/>
    <p:sldId id="485" r:id="rId13"/>
    <p:sldId id="459" r:id="rId14"/>
    <p:sldId id="413" r:id="rId15"/>
    <p:sldId id="414" r:id="rId16"/>
    <p:sldId id="460" r:id="rId17"/>
    <p:sldId id="461" r:id="rId18"/>
    <p:sldId id="446" r:id="rId19"/>
    <p:sldId id="462" r:id="rId20"/>
    <p:sldId id="463" r:id="rId21"/>
    <p:sldId id="464" r:id="rId22"/>
    <p:sldId id="465" r:id="rId23"/>
    <p:sldId id="466" r:id="rId24"/>
    <p:sldId id="468" r:id="rId25"/>
    <p:sldId id="469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90" r:id="rId35"/>
    <p:sldId id="491" r:id="rId36"/>
    <p:sldId id="492" r:id="rId37"/>
    <p:sldId id="487" r:id="rId38"/>
    <p:sldId id="488" r:id="rId39"/>
    <p:sldId id="489" r:id="rId40"/>
    <p:sldId id="483" r:id="rId41"/>
    <p:sldId id="484" r:id="rId42"/>
    <p:sldId id="493" r:id="rId43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>
          <p15:clr>
            <a:srgbClr val="A4A3A4"/>
          </p15:clr>
        </p15:guide>
        <p15:guide id="2" pos="29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 108" initials="K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4A1"/>
    <a:srgbClr val="329933"/>
    <a:srgbClr val="D93E0D"/>
    <a:srgbClr val="F8FAFA"/>
    <a:srgbClr val="FFFFFF"/>
    <a:srgbClr val="F5B5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2740" autoAdjust="0"/>
  </p:normalViewPr>
  <p:slideViewPr>
    <p:cSldViewPr snapToGrid="0">
      <p:cViewPr>
        <p:scale>
          <a:sx n="70" d="100"/>
          <a:sy n="70" d="100"/>
        </p:scale>
        <p:origin x="-1218" y="162"/>
      </p:cViewPr>
      <p:guideLst>
        <p:guide orient="horz" pos="2268"/>
        <p:guide pos="29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Проблемы врачей-педиатров в наблюдении за детьми, оказавшимися в ТЖС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061133364935989E-2"/>
          <c:y val="0.13679987501364835"/>
          <c:w val="0.5296558967894146"/>
          <c:h val="0.69391183561550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проблемы врачей-педиатров в наблюдении за детьми, оказавшимися в ТЖС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1.5730820605465448E-2"/>
                  <c:y val="-6.2279311171517693E-2"/>
                </c:manualLayout>
              </c:layout>
              <c:showVal val="1"/>
            </c:dLbl>
            <c:dLbl>
              <c:idx val="1"/>
              <c:layout>
                <c:manualLayout>
                  <c:x val="-1.3496980002827062E-2"/>
                  <c:y val="2.3063471150911414E-2"/>
                </c:manualLayout>
              </c:layout>
              <c:showVal val="1"/>
            </c:dLbl>
            <c:dLbl>
              <c:idx val="2"/>
              <c:layout>
                <c:manualLayout>
                  <c:x val="6.4467658137678449E-2"/>
                  <c:y val="4.2979740488658214E-2"/>
                </c:manualLayout>
              </c:layout>
              <c:showVal val="1"/>
            </c:dLbl>
            <c:dLbl>
              <c:idx val="3"/>
              <c:layout>
                <c:manualLayout>
                  <c:x val="4.879835112806323E-2"/>
                  <c:y val="-6.227931117151769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проблема в понимании понятия "ТЖС"</c:v>
                </c:pt>
                <c:pt idx="1">
                  <c:v>проблема в выявлении детей, оказавшихся в ТЖС</c:v>
                </c:pt>
                <c:pt idx="2">
                  <c:v>проблема в заполнении данных социального анамнеза и сведений о семье</c:v>
                </c:pt>
                <c:pt idx="3">
                  <c:v>проблема в составлении плана наблюдения за детьми, оказавшимися в ТЖС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FE-49E0-86C7-B9DDEE907545}"/>
            </c:ext>
          </c:extLst>
        </c:ser>
      </c:pie3DChart>
    </c:plotArea>
    <c:legend>
      <c:legendPos val="r"/>
      <c:layout>
        <c:manualLayout>
          <c:xMode val="edge"/>
          <c:yMode val="edge"/>
          <c:x val="0.58612768453982711"/>
          <c:y val="0.20300108382926388"/>
          <c:w val="0.39759684322478461"/>
          <c:h val="0.48682340796772411"/>
        </c:manualLayout>
      </c:layout>
      <c:txPr>
        <a:bodyPr/>
        <a:lstStyle/>
        <a:p>
          <a:pPr>
            <a:defRPr sz="11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законных представителей в получении</a:t>
            </a:r>
            <a:r>
              <a:rPr lang="ru-RU" sz="1400" baseline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медико-социальной помощи </a:t>
            </a:r>
            <a:r>
              <a:rPr lang="ru-RU" sz="1400" baseline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семей состоящих в СОП и испытывающих трудности в адаптации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771404352594197"/>
          <c:y val="1.459278027243308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084976847687021E-2"/>
          <c:y val="0.15798449690188932"/>
          <c:w val="0.56059829584706755"/>
          <c:h val="0.646012593131475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Объективные трудности родителей/опекунов в получении помощи детям сиротам и детям, оказавшимся в трудной жизненной ситуации
</c:v>
                </c:pt>
              </c:strCache>
            </c:strRef>
          </c:tx>
          <c:explosion val="18"/>
          <c:dPt>
            <c:idx val="1"/>
            <c:explosion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BD-4D7E-A776-592642A68721}"/>
              </c:ext>
            </c:extLst>
          </c:dPt>
          <c:dLbls>
            <c:dLbl>
              <c:idx val="0"/>
              <c:layout>
                <c:manualLayout>
                  <c:x val="8.1160884903059075E-3"/>
                  <c:y val="-4.9910944986579029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baseline="0" dirty="0"/>
                      <a:t>18%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2.6660803321397152E-2"/>
                  <c:y val="3.9419812859042218E-2"/>
                </c:manualLayout>
              </c:layout>
              <c:showVal val="1"/>
            </c:dLbl>
            <c:dLbl>
              <c:idx val="2"/>
              <c:layout>
                <c:manualLayout>
                  <c:x val="4.338905426682866E-2"/>
                  <c:y val="-9.13121440935203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трудность в получении медицинской помощи (прохождение диспансеризации, проведение дополнительных необходимых консультаций, инструментальных исследований, клинических анализов)?                                                                      </c:v>
                </c:pt>
                <c:pt idx="1">
                  <c:v>трудность в решениии социальные вопросы (помощь социального работника, правовые вопросы и т.д.)                                                                    </c:v>
                </c:pt>
                <c:pt idx="2">
                  <c:v>трудность в получении психологическую помощь (консультация психолога как Вашему ребенка, так и остальным членам семьи)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0.18</c:v>
                </c:pt>
                <c:pt idx="1">
                  <c:v>0.41</c:v>
                </c:pt>
                <c:pt idx="2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07-446B-B5C6-7EC252496C2E}"/>
            </c:ext>
          </c:extLst>
        </c:ser>
      </c:pie3DChart>
    </c:plotArea>
    <c:legend>
      <c:legendPos val="r"/>
      <c:legendEntry>
        <c:idx val="0"/>
        <c:txPr>
          <a:bodyPr/>
          <a:lstStyle/>
          <a:p>
            <a:pPr>
              <a:defRPr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217177566587265"/>
          <c:y val="0.16618819456639031"/>
          <c:w val="0.37894245027259532"/>
          <c:h val="0.64035220630660061"/>
        </c:manualLayout>
      </c:layout>
    </c:legend>
    <c:plotVisOnly val="1"/>
    <c:dispBlanksAs val="zero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4-29T12:50:04.294" idx="1">
    <p:pos x="10" y="10"/>
    <p:text/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8FA4B-8F25-4A27-81B6-B36EFC30DED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40BEA-21C7-4E07-9CD7-8DC9E64F091E}">
      <dgm:prSet phldrT="[Текст]"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Панова Марина Геннадьевна, врач педиатр районный</a:t>
          </a:r>
        </a:p>
      </dgm:t>
    </dgm:pt>
    <dgm:pt modelId="{C1C114FB-1EFA-42BA-8E32-A8626916F0DE}" type="parTrans" cxnId="{B8ED9A5E-4BD3-4CE2-ADD8-02A54720F330}">
      <dgm:prSet/>
      <dgm:spPr/>
      <dgm:t>
        <a:bodyPr/>
        <a:lstStyle/>
        <a:p>
          <a:endParaRPr lang="ru-RU"/>
        </a:p>
      </dgm:t>
    </dgm:pt>
    <dgm:pt modelId="{916822BC-54D5-4344-AD48-93309C7382D3}" type="sibTrans" cxnId="{B8ED9A5E-4BD3-4CE2-ADD8-02A54720F330}">
      <dgm:prSet/>
      <dgm:spPr/>
      <dgm:t>
        <a:bodyPr/>
        <a:lstStyle/>
        <a:p>
          <a:endParaRPr lang="ru-RU"/>
        </a:p>
      </dgm:t>
    </dgm:pt>
    <dgm:pt modelId="{B3C6BAAE-FBB3-4141-A83E-823127A6BCFD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Волошина Надежда Викторовна, врач педиатр участковый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CDA78-6555-40E7-8FE9-2886719A5E0F}" type="parTrans" cxnId="{12744D45-1F69-4475-BED0-C06CFF3C2054}">
      <dgm:prSet/>
      <dgm:spPr/>
      <dgm:t>
        <a:bodyPr/>
        <a:lstStyle/>
        <a:p>
          <a:endParaRPr lang="ru-RU"/>
        </a:p>
      </dgm:t>
    </dgm:pt>
    <dgm:pt modelId="{B7D5DA91-69C9-401C-BDF6-785453EEBD3E}" type="sibTrans" cxnId="{12744D45-1F69-4475-BED0-C06CFF3C2054}">
      <dgm:prSet/>
      <dgm:spPr/>
      <dgm:t>
        <a:bodyPr/>
        <a:lstStyle/>
        <a:p>
          <a:endParaRPr lang="ru-RU"/>
        </a:p>
      </dgm:t>
    </dgm:pt>
    <dgm:pt modelId="{AC1C5B65-E080-4BB2-9146-4CF465282187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Тихоненко Татьяна Викторовна, медицинская сестра участковая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576D4-6C93-4114-9989-8B08F469AD62}" type="parTrans" cxnId="{71F914FC-B590-4698-B3E1-645228FAEC72}">
      <dgm:prSet/>
      <dgm:spPr/>
      <dgm:t>
        <a:bodyPr/>
        <a:lstStyle/>
        <a:p>
          <a:endParaRPr lang="ru-RU"/>
        </a:p>
      </dgm:t>
    </dgm:pt>
    <dgm:pt modelId="{1D9E4366-6FF2-49E0-AD80-4044CD456926}" type="sibTrans" cxnId="{71F914FC-B590-4698-B3E1-645228FAEC72}">
      <dgm:prSet/>
      <dgm:spPr/>
      <dgm:t>
        <a:bodyPr/>
        <a:lstStyle/>
        <a:p>
          <a:endParaRPr lang="ru-RU"/>
        </a:p>
      </dgm:t>
    </dgm:pt>
    <dgm:pt modelId="{268A13F2-2A9B-4BFF-B88B-3E6174C14422}" type="pres">
      <dgm:prSet presAssocID="{D878FA4B-8F25-4A27-81B6-B36EFC30DE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B5A7C-4BB6-4A9B-91B2-AA16CDA65327}" type="pres">
      <dgm:prSet presAssocID="{08B40BEA-21C7-4E07-9CD7-8DC9E64F091E}" presName="comp" presStyleCnt="0"/>
      <dgm:spPr/>
    </dgm:pt>
    <dgm:pt modelId="{80FB7684-D123-4A90-A5E1-F9F1F1499D2B}" type="pres">
      <dgm:prSet presAssocID="{08B40BEA-21C7-4E07-9CD7-8DC9E64F091E}" presName="box" presStyleLbl="node1" presStyleIdx="0" presStyleCnt="3" custScaleY="118748" custLinFactNeighborY="1253"/>
      <dgm:spPr/>
      <dgm:t>
        <a:bodyPr/>
        <a:lstStyle/>
        <a:p>
          <a:endParaRPr lang="ru-RU"/>
        </a:p>
      </dgm:t>
    </dgm:pt>
    <dgm:pt modelId="{2CC1FCA9-1AED-491A-A3B9-C5511A3E25AF}" type="pres">
      <dgm:prSet presAssocID="{08B40BEA-21C7-4E07-9CD7-8DC9E64F091E}" presName="img" presStyleLbl="fgImgPlace1" presStyleIdx="0" presStyleCnt="3" custScaleX="88401" custScaleY="1388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BCFF2F-EE67-468B-B236-A167358EA8C8}" type="pres">
      <dgm:prSet presAssocID="{08B40BEA-21C7-4E07-9CD7-8DC9E64F091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1333F-00CB-4F94-BB4A-3DFF0D150964}" type="pres">
      <dgm:prSet presAssocID="{916822BC-54D5-4344-AD48-93309C7382D3}" presName="spacer" presStyleCnt="0"/>
      <dgm:spPr/>
    </dgm:pt>
    <dgm:pt modelId="{3B7C6F83-53AF-4EAF-846C-A7AC024135E4}" type="pres">
      <dgm:prSet presAssocID="{B3C6BAAE-FBB3-4141-A83E-823127A6BCFD}" presName="comp" presStyleCnt="0"/>
      <dgm:spPr/>
    </dgm:pt>
    <dgm:pt modelId="{385B0818-B7D5-4C86-800F-E3AF19AE89E8}" type="pres">
      <dgm:prSet presAssocID="{B3C6BAAE-FBB3-4141-A83E-823127A6BCFD}" presName="box" presStyleLbl="node1" presStyleIdx="1" presStyleCnt="3" custScaleY="123908" custLinFactNeighborY="-3928"/>
      <dgm:spPr/>
      <dgm:t>
        <a:bodyPr/>
        <a:lstStyle/>
        <a:p>
          <a:endParaRPr lang="ru-RU"/>
        </a:p>
      </dgm:t>
    </dgm:pt>
    <dgm:pt modelId="{88C3FB2A-AFA3-45C4-9EDB-BFB12DFC5246}" type="pres">
      <dgm:prSet presAssocID="{B3C6BAAE-FBB3-4141-A83E-823127A6BCFD}" presName="img" presStyleLbl="fgImgPlace1" presStyleIdx="1" presStyleCnt="3" custScaleY="147355" custLinFactNeighborX="366" custLinFactNeighborY="-49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49A61E-49B8-4422-BD8B-F95DF1F14008}" type="pres">
      <dgm:prSet presAssocID="{B3C6BAAE-FBB3-4141-A83E-823127A6BCF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72BFD-5F7F-4334-8B13-63856568DDBE}" type="pres">
      <dgm:prSet presAssocID="{B7D5DA91-69C9-401C-BDF6-785453EEBD3E}" presName="spacer" presStyleCnt="0"/>
      <dgm:spPr/>
    </dgm:pt>
    <dgm:pt modelId="{4249C36E-01C3-4E4A-A2ED-D5DF9CACF0B4}" type="pres">
      <dgm:prSet presAssocID="{AC1C5B65-E080-4BB2-9146-4CF465282187}" presName="comp" presStyleCnt="0"/>
      <dgm:spPr/>
    </dgm:pt>
    <dgm:pt modelId="{1DA6B68A-6779-41D8-A8B4-8B007077DDBD}" type="pres">
      <dgm:prSet presAssocID="{AC1C5B65-E080-4BB2-9146-4CF465282187}" presName="box" presStyleLbl="node1" presStyleIdx="2" presStyleCnt="3" custScaleY="124935" custLinFactNeighborX="604" custLinFactNeighborY="-7330"/>
      <dgm:spPr/>
      <dgm:t>
        <a:bodyPr/>
        <a:lstStyle/>
        <a:p>
          <a:endParaRPr lang="ru-RU"/>
        </a:p>
      </dgm:t>
    </dgm:pt>
    <dgm:pt modelId="{4BB707CA-C413-44C0-A473-EFD194C527F8}" type="pres">
      <dgm:prSet presAssocID="{AC1C5B65-E080-4BB2-9146-4CF465282187}" presName="img" presStyleLbl="fgImgPlace1" presStyleIdx="2" presStyleCnt="3" custScaleY="146980" custLinFactNeighborX="1878" custLinFactNeighborY="-633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5ABF09-ACD1-4790-A500-082956B005B8}" type="pres">
      <dgm:prSet presAssocID="{AC1C5B65-E080-4BB2-9146-4CF46528218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667E8-0CAC-4800-AD97-DCA0AD724348}" type="presOf" srcId="{AC1C5B65-E080-4BB2-9146-4CF465282187}" destId="{355ABF09-ACD1-4790-A500-082956B005B8}" srcOrd="1" destOrd="0" presId="urn:microsoft.com/office/officeart/2005/8/layout/vList4#1"/>
    <dgm:cxn modelId="{C710CC85-B2CB-4485-91BF-59C5B9457493}" type="presOf" srcId="{D878FA4B-8F25-4A27-81B6-B36EFC30DED0}" destId="{268A13F2-2A9B-4BFF-B88B-3E6174C14422}" srcOrd="0" destOrd="0" presId="urn:microsoft.com/office/officeart/2005/8/layout/vList4#1"/>
    <dgm:cxn modelId="{15EFE2E0-F2E6-400E-AB0C-89547434889B}" type="presOf" srcId="{B3C6BAAE-FBB3-4141-A83E-823127A6BCFD}" destId="{0C49A61E-49B8-4422-BD8B-F95DF1F14008}" srcOrd="1" destOrd="0" presId="urn:microsoft.com/office/officeart/2005/8/layout/vList4#1"/>
    <dgm:cxn modelId="{12744D45-1F69-4475-BED0-C06CFF3C2054}" srcId="{D878FA4B-8F25-4A27-81B6-B36EFC30DED0}" destId="{B3C6BAAE-FBB3-4141-A83E-823127A6BCFD}" srcOrd="1" destOrd="0" parTransId="{4A0CDA78-6555-40E7-8FE9-2886719A5E0F}" sibTransId="{B7D5DA91-69C9-401C-BDF6-785453EEBD3E}"/>
    <dgm:cxn modelId="{821D5E64-FCBB-4D72-B96A-6676002D8D3C}" type="presOf" srcId="{B3C6BAAE-FBB3-4141-A83E-823127A6BCFD}" destId="{385B0818-B7D5-4C86-800F-E3AF19AE89E8}" srcOrd="0" destOrd="0" presId="urn:microsoft.com/office/officeart/2005/8/layout/vList4#1"/>
    <dgm:cxn modelId="{71F914FC-B590-4698-B3E1-645228FAEC72}" srcId="{D878FA4B-8F25-4A27-81B6-B36EFC30DED0}" destId="{AC1C5B65-E080-4BB2-9146-4CF465282187}" srcOrd="2" destOrd="0" parTransId="{912576D4-6C93-4114-9989-8B08F469AD62}" sibTransId="{1D9E4366-6FF2-49E0-AD80-4044CD456926}"/>
    <dgm:cxn modelId="{F7C9D8B8-C951-4209-922F-AD7FB5F5FF8A}" type="presOf" srcId="{08B40BEA-21C7-4E07-9CD7-8DC9E64F091E}" destId="{A9BCFF2F-EE67-468B-B236-A167358EA8C8}" srcOrd="1" destOrd="0" presId="urn:microsoft.com/office/officeart/2005/8/layout/vList4#1"/>
    <dgm:cxn modelId="{BB941A74-B4BD-4B72-92FC-52F1CF871854}" type="presOf" srcId="{08B40BEA-21C7-4E07-9CD7-8DC9E64F091E}" destId="{80FB7684-D123-4A90-A5E1-F9F1F1499D2B}" srcOrd="0" destOrd="0" presId="urn:microsoft.com/office/officeart/2005/8/layout/vList4#1"/>
    <dgm:cxn modelId="{77D6E176-F260-46E1-A62C-DEBBB1795AF6}" type="presOf" srcId="{AC1C5B65-E080-4BB2-9146-4CF465282187}" destId="{1DA6B68A-6779-41D8-A8B4-8B007077DDBD}" srcOrd="0" destOrd="0" presId="urn:microsoft.com/office/officeart/2005/8/layout/vList4#1"/>
    <dgm:cxn modelId="{B8ED9A5E-4BD3-4CE2-ADD8-02A54720F330}" srcId="{D878FA4B-8F25-4A27-81B6-B36EFC30DED0}" destId="{08B40BEA-21C7-4E07-9CD7-8DC9E64F091E}" srcOrd="0" destOrd="0" parTransId="{C1C114FB-1EFA-42BA-8E32-A8626916F0DE}" sibTransId="{916822BC-54D5-4344-AD48-93309C7382D3}"/>
    <dgm:cxn modelId="{1AA9FD17-F2EF-4D53-9472-A52C070B7623}" type="presParOf" srcId="{268A13F2-2A9B-4BFF-B88B-3E6174C14422}" destId="{CF0B5A7C-4BB6-4A9B-91B2-AA16CDA65327}" srcOrd="0" destOrd="0" presId="urn:microsoft.com/office/officeart/2005/8/layout/vList4#1"/>
    <dgm:cxn modelId="{C494E999-9637-4179-A7E8-8F06A895F509}" type="presParOf" srcId="{CF0B5A7C-4BB6-4A9B-91B2-AA16CDA65327}" destId="{80FB7684-D123-4A90-A5E1-F9F1F1499D2B}" srcOrd="0" destOrd="0" presId="urn:microsoft.com/office/officeart/2005/8/layout/vList4#1"/>
    <dgm:cxn modelId="{87FF929E-CA34-43A9-A7F6-47ABBBA539C7}" type="presParOf" srcId="{CF0B5A7C-4BB6-4A9B-91B2-AA16CDA65327}" destId="{2CC1FCA9-1AED-491A-A3B9-C5511A3E25AF}" srcOrd="1" destOrd="0" presId="urn:microsoft.com/office/officeart/2005/8/layout/vList4#1"/>
    <dgm:cxn modelId="{3FF0542E-A571-4A0E-A10B-9EB35752EE23}" type="presParOf" srcId="{CF0B5A7C-4BB6-4A9B-91B2-AA16CDA65327}" destId="{A9BCFF2F-EE67-468B-B236-A167358EA8C8}" srcOrd="2" destOrd="0" presId="urn:microsoft.com/office/officeart/2005/8/layout/vList4#1"/>
    <dgm:cxn modelId="{DA373A83-146F-41F3-A93E-7ABE44C37CAC}" type="presParOf" srcId="{268A13F2-2A9B-4BFF-B88B-3E6174C14422}" destId="{0471333F-00CB-4F94-BB4A-3DFF0D150964}" srcOrd="1" destOrd="0" presId="urn:microsoft.com/office/officeart/2005/8/layout/vList4#1"/>
    <dgm:cxn modelId="{CD5C9DF5-6D6A-4051-BE50-6160A9A893E0}" type="presParOf" srcId="{268A13F2-2A9B-4BFF-B88B-3E6174C14422}" destId="{3B7C6F83-53AF-4EAF-846C-A7AC024135E4}" srcOrd="2" destOrd="0" presId="urn:microsoft.com/office/officeart/2005/8/layout/vList4#1"/>
    <dgm:cxn modelId="{9CAFB8E9-7571-48C7-B372-53A42C01B68A}" type="presParOf" srcId="{3B7C6F83-53AF-4EAF-846C-A7AC024135E4}" destId="{385B0818-B7D5-4C86-800F-E3AF19AE89E8}" srcOrd="0" destOrd="0" presId="urn:microsoft.com/office/officeart/2005/8/layout/vList4#1"/>
    <dgm:cxn modelId="{22778A8D-896E-4A61-B3E4-549C3F6B1C8E}" type="presParOf" srcId="{3B7C6F83-53AF-4EAF-846C-A7AC024135E4}" destId="{88C3FB2A-AFA3-45C4-9EDB-BFB12DFC5246}" srcOrd="1" destOrd="0" presId="urn:microsoft.com/office/officeart/2005/8/layout/vList4#1"/>
    <dgm:cxn modelId="{08FE72B6-86B9-4083-820A-12396E416E50}" type="presParOf" srcId="{3B7C6F83-53AF-4EAF-846C-A7AC024135E4}" destId="{0C49A61E-49B8-4422-BD8B-F95DF1F14008}" srcOrd="2" destOrd="0" presId="urn:microsoft.com/office/officeart/2005/8/layout/vList4#1"/>
    <dgm:cxn modelId="{8011CBC4-74B6-4A1B-8300-71F0FF5F56B9}" type="presParOf" srcId="{268A13F2-2A9B-4BFF-B88B-3E6174C14422}" destId="{10872BFD-5F7F-4334-8B13-63856568DDBE}" srcOrd="3" destOrd="0" presId="urn:microsoft.com/office/officeart/2005/8/layout/vList4#1"/>
    <dgm:cxn modelId="{DEC87FD1-24E6-43AF-88F4-FF374390D580}" type="presParOf" srcId="{268A13F2-2A9B-4BFF-B88B-3E6174C14422}" destId="{4249C36E-01C3-4E4A-A2ED-D5DF9CACF0B4}" srcOrd="4" destOrd="0" presId="urn:microsoft.com/office/officeart/2005/8/layout/vList4#1"/>
    <dgm:cxn modelId="{2ADF662B-4942-4698-871E-1DA34F6D1D8C}" type="presParOf" srcId="{4249C36E-01C3-4E4A-A2ED-D5DF9CACF0B4}" destId="{1DA6B68A-6779-41D8-A8B4-8B007077DDBD}" srcOrd="0" destOrd="0" presId="urn:microsoft.com/office/officeart/2005/8/layout/vList4#1"/>
    <dgm:cxn modelId="{39F2536B-7E86-4F10-A692-E21C47B70EC1}" type="presParOf" srcId="{4249C36E-01C3-4E4A-A2ED-D5DF9CACF0B4}" destId="{4BB707CA-C413-44C0-A473-EFD194C527F8}" srcOrd="1" destOrd="0" presId="urn:microsoft.com/office/officeart/2005/8/layout/vList4#1"/>
    <dgm:cxn modelId="{586C1C1C-71B8-4FFE-9F94-E0AFB44F0A4E}" type="presParOf" srcId="{4249C36E-01C3-4E4A-A2ED-D5DF9CACF0B4}" destId="{355ABF09-ACD1-4790-A500-082956B005B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78FA4B-8F25-4A27-81B6-B36EFC30DED0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7A5A19-F665-499A-90D9-40E04C5A8E80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Астапова Елена Александровна, медицинская сестра участковая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7C988-EAB7-40FC-860B-38B3C1D3ACE8}" type="parTrans" cxnId="{F2FD1590-333A-45A3-A23B-30215BA947CC}">
      <dgm:prSet/>
      <dgm:spPr/>
      <dgm:t>
        <a:bodyPr/>
        <a:lstStyle/>
        <a:p>
          <a:endParaRPr lang="ru-RU"/>
        </a:p>
      </dgm:t>
    </dgm:pt>
    <dgm:pt modelId="{22606129-D2A5-4F96-9505-3409C6D943AA}" type="sibTrans" cxnId="{F2FD1590-333A-45A3-A23B-30215BA947CC}">
      <dgm:prSet/>
      <dgm:spPr/>
      <dgm:t>
        <a:bodyPr/>
        <a:lstStyle/>
        <a:p>
          <a:endParaRPr lang="ru-RU"/>
        </a:p>
      </dgm:t>
    </dgm:pt>
    <dgm:pt modelId="{4765FC30-7AD5-497C-8263-3F6DD2DD21AE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Руденских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Маргарита Сергеевна, врач педиатр участковый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E37E1-ECBE-4A43-83FB-18569DD43713}" type="parTrans" cxnId="{571E5027-654F-4A34-A7B9-03D20F1509F9}">
      <dgm:prSet/>
      <dgm:spPr/>
      <dgm:t>
        <a:bodyPr/>
        <a:lstStyle/>
        <a:p>
          <a:endParaRPr lang="ru-RU"/>
        </a:p>
      </dgm:t>
    </dgm:pt>
    <dgm:pt modelId="{6087DAC7-43D6-431F-9162-E2E02A63EE08}" type="sibTrans" cxnId="{571E5027-654F-4A34-A7B9-03D20F1509F9}">
      <dgm:prSet/>
      <dgm:spPr/>
      <dgm:t>
        <a:bodyPr/>
        <a:lstStyle/>
        <a:p>
          <a:endParaRPr lang="ru-RU"/>
        </a:p>
      </dgm:t>
    </dgm:pt>
    <dgm:pt modelId="{3FEBAD55-DF18-4467-8374-2979E0A35585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Юстус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Виктория Сергеевна, медицинская сестра – ответственный за размещение информации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7D358-4B08-4EF7-83F9-42416F735CC9}" type="parTrans" cxnId="{D0887C90-C0B7-4880-92E3-CFDE587DF4B0}">
      <dgm:prSet/>
      <dgm:spPr/>
      <dgm:t>
        <a:bodyPr/>
        <a:lstStyle/>
        <a:p>
          <a:endParaRPr lang="ru-RU"/>
        </a:p>
      </dgm:t>
    </dgm:pt>
    <dgm:pt modelId="{A56D9A42-5D0A-42DA-981E-BE534BA90ECF}" type="sibTrans" cxnId="{D0887C90-C0B7-4880-92E3-CFDE587DF4B0}">
      <dgm:prSet/>
      <dgm:spPr/>
      <dgm:t>
        <a:bodyPr/>
        <a:lstStyle/>
        <a:p>
          <a:endParaRPr lang="ru-RU"/>
        </a:p>
      </dgm:t>
    </dgm:pt>
    <dgm:pt modelId="{268A13F2-2A9B-4BFF-B88B-3E6174C14422}" type="pres">
      <dgm:prSet presAssocID="{D878FA4B-8F25-4A27-81B6-B36EFC30DE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48D45-5A95-4E57-8F9A-E5DF7A4084C9}" type="pres">
      <dgm:prSet presAssocID="{777A5A19-F665-499A-90D9-40E04C5A8E80}" presName="comp" presStyleCnt="0"/>
      <dgm:spPr/>
    </dgm:pt>
    <dgm:pt modelId="{EF19EB9F-7AB8-4556-9097-7F53BE037BB5}" type="pres">
      <dgm:prSet presAssocID="{777A5A19-F665-499A-90D9-40E04C5A8E80}" presName="box" presStyleLbl="node1" presStyleIdx="0" presStyleCnt="3" custLinFactNeighborX="1292" custLinFactNeighborY="-287"/>
      <dgm:spPr/>
      <dgm:t>
        <a:bodyPr/>
        <a:lstStyle/>
        <a:p>
          <a:endParaRPr lang="ru-RU"/>
        </a:p>
      </dgm:t>
    </dgm:pt>
    <dgm:pt modelId="{D4799C09-27FF-4607-94A5-3A1FFE11FFA3}" type="pres">
      <dgm:prSet presAssocID="{777A5A19-F665-499A-90D9-40E04C5A8E80}" presName="img" presStyleLbl="fgImgPlace1" presStyleIdx="0" presStyleCnt="3" custScaleX="71188" custScaleY="1123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AADE5C-F308-4997-BE64-1C9C2FD9A320}" type="pres">
      <dgm:prSet presAssocID="{777A5A19-F665-499A-90D9-40E04C5A8E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3EB55-EFD3-4B23-944F-12B75D00C404}" type="pres">
      <dgm:prSet presAssocID="{22606129-D2A5-4F96-9505-3409C6D943AA}" presName="spacer" presStyleCnt="0"/>
      <dgm:spPr/>
    </dgm:pt>
    <dgm:pt modelId="{10F5CEDA-4252-4C3B-A190-4B42EAFD0E2D}" type="pres">
      <dgm:prSet presAssocID="{4765FC30-7AD5-497C-8263-3F6DD2DD21AE}" presName="comp" presStyleCnt="0"/>
      <dgm:spPr/>
    </dgm:pt>
    <dgm:pt modelId="{05920403-129E-4446-8047-24E361FE9E47}" type="pres">
      <dgm:prSet presAssocID="{4765FC30-7AD5-497C-8263-3F6DD2DD21AE}" presName="box" presStyleLbl="node1" presStyleIdx="1" presStyleCnt="3"/>
      <dgm:spPr/>
      <dgm:t>
        <a:bodyPr/>
        <a:lstStyle/>
        <a:p>
          <a:endParaRPr lang="ru-RU"/>
        </a:p>
      </dgm:t>
    </dgm:pt>
    <dgm:pt modelId="{306ED16C-C2DB-4CDE-B592-A69B0E15A231}" type="pres">
      <dgm:prSet presAssocID="{4765FC30-7AD5-497C-8263-3F6DD2DD21AE}" presName="img" presStyleLbl="fgImgPlace1" presStyleIdx="1" presStyleCnt="3" custScaleY="11930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E03F48-50BC-40C9-9331-9492E737AF1B}" type="pres">
      <dgm:prSet presAssocID="{4765FC30-7AD5-497C-8263-3F6DD2DD21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BDB65-8EED-43AC-AF88-E3B71035E002}" type="pres">
      <dgm:prSet presAssocID="{6087DAC7-43D6-431F-9162-E2E02A63EE08}" presName="spacer" presStyleCnt="0"/>
      <dgm:spPr/>
    </dgm:pt>
    <dgm:pt modelId="{0CE6B087-3D37-4539-9583-AC39E1929481}" type="pres">
      <dgm:prSet presAssocID="{3FEBAD55-DF18-4467-8374-2979E0A35585}" presName="comp" presStyleCnt="0"/>
      <dgm:spPr/>
    </dgm:pt>
    <dgm:pt modelId="{F607B826-1B94-4FDE-9D4C-DF9AD3D59BD5}" type="pres">
      <dgm:prSet presAssocID="{3FEBAD55-DF18-4467-8374-2979E0A35585}" presName="box" presStyleLbl="node1" presStyleIdx="2" presStyleCnt="3"/>
      <dgm:spPr/>
      <dgm:t>
        <a:bodyPr/>
        <a:lstStyle/>
        <a:p>
          <a:endParaRPr lang="ru-RU"/>
        </a:p>
      </dgm:t>
    </dgm:pt>
    <dgm:pt modelId="{791313E1-4B8C-4FBA-9A9C-4F79ECA2FFC5}" type="pres">
      <dgm:prSet presAssocID="{3FEBAD55-DF18-4467-8374-2979E0A35585}" presName="img" presStyleLbl="fgImgPlace1" presStyleIdx="2" presStyleCnt="3" custScaleX="99128" custScaleY="111421" custLinFactNeighborY="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7E5777-1D0B-460F-B42A-455096A8A380}" type="pres">
      <dgm:prSet presAssocID="{3FEBAD55-DF18-4467-8374-2979E0A3558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1E5027-654F-4A34-A7B9-03D20F1509F9}" srcId="{D878FA4B-8F25-4A27-81B6-B36EFC30DED0}" destId="{4765FC30-7AD5-497C-8263-3F6DD2DD21AE}" srcOrd="1" destOrd="0" parTransId="{77FE37E1-ECBE-4A43-83FB-18569DD43713}" sibTransId="{6087DAC7-43D6-431F-9162-E2E02A63EE08}"/>
    <dgm:cxn modelId="{F2FD1590-333A-45A3-A23B-30215BA947CC}" srcId="{D878FA4B-8F25-4A27-81B6-B36EFC30DED0}" destId="{777A5A19-F665-499A-90D9-40E04C5A8E80}" srcOrd="0" destOrd="0" parTransId="{B847C988-EAB7-40FC-860B-38B3C1D3ACE8}" sibTransId="{22606129-D2A5-4F96-9505-3409C6D943AA}"/>
    <dgm:cxn modelId="{593C3D4A-C04C-4634-9EED-239DB2E59E44}" type="presOf" srcId="{4765FC30-7AD5-497C-8263-3F6DD2DD21AE}" destId="{B0E03F48-50BC-40C9-9331-9492E737AF1B}" srcOrd="1" destOrd="0" presId="urn:microsoft.com/office/officeart/2005/8/layout/vList4#2"/>
    <dgm:cxn modelId="{FC290FD7-B67B-4FFB-A1A2-9750F571B070}" type="presOf" srcId="{3FEBAD55-DF18-4467-8374-2979E0A35585}" destId="{F607B826-1B94-4FDE-9D4C-DF9AD3D59BD5}" srcOrd="0" destOrd="0" presId="urn:microsoft.com/office/officeart/2005/8/layout/vList4#2"/>
    <dgm:cxn modelId="{C710CC85-B2CB-4485-91BF-59C5B9457493}" type="presOf" srcId="{D878FA4B-8F25-4A27-81B6-B36EFC30DED0}" destId="{268A13F2-2A9B-4BFF-B88B-3E6174C14422}" srcOrd="0" destOrd="0" presId="urn:microsoft.com/office/officeart/2005/8/layout/vList4#2"/>
    <dgm:cxn modelId="{24753ACA-B8DF-47A0-8E68-839E6355CD1C}" type="presOf" srcId="{3FEBAD55-DF18-4467-8374-2979E0A35585}" destId="{FB7E5777-1D0B-460F-B42A-455096A8A380}" srcOrd="1" destOrd="0" presId="urn:microsoft.com/office/officeart/2005/8/layout/vList4#2"/>
    <dgm:cxn modelId="{83778F0C-2720-45CF-979A-3EFCD53ABEA9}" type="presOf" srcId="{777A5A19-F665-499A-90D9-40E04C5A8E80}" destId="{79AADE5C-F308-4997-BE64-1C9C2FD9A320}" srcOrd="1" destOrd="0" presId="urn:microsoft.com/office/officeart/2005/8/layout/vList4#2"/>
    <dgm:cxn modelId="{53575F27-CD93-4B53-A86F-6D710EE832EF}" type="presOf" srcId="{4765FC30-7AD5-497C-8263-3F6DD2DD21AE}" destId="{05920403-129E-4446-8047-24E361FE9E47}" srcOrd="0" destOrd="0" presId="urn:microsoft.com/office/officeart/2005/8/layout/vList4#2"/>
    <dgm:cxn modelId="{D0887C90-C0B7-4880-92E3-CFDE587DF4B0}" srcId="{D878FA4B-8F25-4A27-81B6-B36EFC30DED0}" destId="{3FEBAD55-DF18-4467-8374-2979E0A35585}" srcOrd="2" destOrd="0" parTransId="{9FD7D358-4B08-4EF7-83F9-42416F735CC9}" sibTransId="{A56D9A42-5D0A-42DA-981E-BE534BA90ECF}"/>
    <dgm:cxn modelId="{42AE7A4E-220A-4470-AEFF-0FA209DE3BC1}" type="presOf" srcId="{777A5A19-F665-499A-90D9-40E04C5A8E80}" destId="{EF19EB9F-7AB8-4556-9097-7F53BE037BB5}" srcOrd="0" destOrd="0" presId="urn:microsoft.com/office/officeart/2005/8/layout/vList4#2"/>
    <dgm:cxn modelId="{760919EA-BF51-4DA0-A383-2AB5E2CEE1BC}" type="presParOf" srcId="{268A13F2-2A9B-4BFF-B88B-3E6174C14422}" destId="{5A248D45-5A95-4E57-8F9A-E5DF7A4084C9}" srcOrd="0" destOrd="0" presId="urn:microsoft.com/office/officeart/2005/8/layout/vList4#2"/>
    <dgm:cxn modelId="{4CCD2512-DD8F-44CC-B50E-45F019870F8D}" type="presParOf" srcId="{5A248D45-5A95-4E57-8F9A-E5DF7A4084C9}" destId="{EF19EB9F-7AB8-4556-9097-7F53BE037BB5}" srcOrd="0" destOrd="0" presId="urn:microsoft.com/office/officeart/2005/8/layout/vList4#2"/>
    <dgm:cxn modelId="{89CA04EE-8632-4C28-8222-9B5C72FA1F46}" type="presParOf" srcId="{5A248D45-5A95-4E57-8F9A-E5DF7A4084C9}" destId="{D4799C09-27FF-4607-94A5-3A1FFE11FFA3}" srcOrd="1" destOrd="0" presId="urn:microsoft.com/office/officeart/2005/8/layout/vList4#2"/>
    <dgm:cxn modelId="{5336F887-B20E-40A0-B140-DC1495E682DE}" type="presParOf" srcId="{5A248D45-5A95-4E57-8F9A-E5DF7A4084C9}" destId="{79AADE5C-F308-4997-BE64-1C9C2FD9A320}" srcOrd="2" destOrd="0" presId="urn:microsoft.com/office/officeart/2005/8/layout/vList4#2"/>
    <dgm:cxn modelId="{BE7553DF-5B36-4C32-8D9C-93ADD80103C0}" type="presParOf" srcId="{268A13F2-2A9B-4BFF-B88B-3E6174C14422}" destId="{BA53EB55-EFD3-4B23-944F-12B75D00C404}" srcOrd="1" destOrd="0" presId="urn:microsoft.com/office/officeart/2005/8/layout/vList4#2"/>
    <dgm:cxn modelId="{4D2B199F-B49B-4046-9097-AD11F3098F77}" type="presParOf" srcId="{268A13F2-2A9B-4BFF-B88B-3E6174C14422}" destId="{10F5CEDA-4252-4C3B-A190-4B42EAFD0E2D}" srcOrd="2" destOrd="0" presId="urn:microsoft.com/office/officeart/2005/8/layout/vList4#2"/>
    <dgm:cxn modelId="{71EE6E04-809D-4E3E-9A5E-1531E9BC87F5}" type="presParOf" srcId="{10F5CEDA-4252-4C3B-A190-4B42EAFD0E2D}" destId="{05920403-129E-4446-8047-24E361FE9E47}" srcOrd="0" destOrd="0" presId="urn:microsoft.com/office/officeart/2005/8/layout/vList4#2"/>
    <dgm:cxn modelId="{E0B50B29-8BF5-4E10-BEEC-BF9C40CD039A}" type="presParOf" srcId="{10F5CEDA-4252-4C3B-A190-4B42EAFD0E2D}" destId="{306ED16C-C2DB-4CDE-B592-A69B0E15A231}" srcOrd="1" destOrd="0" presId="urn:microsoft.com/office/officeart/2005/8/layout/vList4#2"/>
    <dgm:cxn modelId="{33B14D39-2835-4170-89A1-4EA94DD77EB1}" type="presParOf" srcId="{10F5CEDA-4252-4C3B-A190-4B42EAFD0E2D}" destId="{B0E03F48-50BC-40C9-9331-9492E737AF1B}" srcOrd="2" destOrd="0" presId="urn:microsoft.com/office/officeart/2005/8/layout/vList4#2"/>
    <dgm:cxn modelId="{DE02C40D-B545-430D-8E87-031F0C1EBA69}" type="presParOf" srcId="{268A13F2-2A9B-4BFF-B88B-3E6174C14422}" destId="{77DBDB65-8EED-43AC-AF88-E3B71035E002}" srcOrd="3" destOrd="0" presId="urn:microsoft.com/office/officeart/2005/8/layout/vList4#2"/>
    <dgm:cxn modelId="{22FF5AD7-599E-417F-BD56-7D7EB8D578A4}" type="presParOf" srcId="{268A13F2-2A9B-4BFF-B88B-3E6174C14422}" destId="{0CE6B087-3D37-4539-9583-AC39E1929481}" srcOrd="4" destOrd="0" presId="urn:microsoft.com/office/officeart/2005/8/layout/vList4#2"/>
    <dgm:cxn modelId="{69C8C6C8-FD2B-4D20-B377-D3924600F907}" type="presParOf" srcId="{0CE6B087-3D37-4539-9583-AC39E1929481}" destId="{F607B826-1B94-4FDE-9D4C-DF9AD3D59BD5}" srcOrd="0" destOrd="0" presId="urn:microsoft.com/office/officeart/2005/8/layout/vList4#2"/>
    <dgm:cxn modelId="{1358BB27-95C3-41A8-84F0-BDB1AB2BCC24}" type="presParOf" srcId="{0CE6B087-3D37-4539-9583-AC39E1929481}" destId="{791313E1-4B8C-4FBA-9A9C-4F79ECA2FFC5}" srcOrd="1" destOrd="0" presId="urn:microsoft.com/office/officeart/2005/8/layout/vList4#2"/>
    <dgm:cxn modelId="{B581236A-0B95-4800-ADE7-9B25C8CE3909}" type="presParOf" srcId="{0CE6B087-3D37-4539-9583-AC39E1929481}" destId="{FB7E5777-1D0B-460F-B42A-455096A8A38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78FA4B-8F25-4A27-81B6-B36EFC30DED0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7A5A19-F665-499A-90D9-40E04C5A8E80}">
      <dgm:prSet custT="1"/>
      <dgm:spPr>
        <a:solidFill>
          <a:schemeClr val="bg1"/>
        </a:solidFill>
        <a:ln w="28575">
          <a:solidFill>
            <a:srgbClr val="329933"/>
          </a:solidFill>
        </a:ln>
      </dgm:spPr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Ракова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Марина Владимировна, старшая медицинская сестра поликлиники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7C988-EAB7-40FC-860B-38B3C1D3ACE8}" type="parTrans" cxnId="{F2FD1590-333A-45A3-A23B-30215BA947CC}">
      <dgm:prSet/>
      <dgm:spPr/>
      <dgm:t>
        <a:bodyPr/>
        <a:lstStyle/>
        <a:p>
          <a:endParaRPr lang="ru-RU"/>
        </a:p>
      </dgm:t>
    </dgm:pt>
    <dgm:pt modelId="{22606129-D2A5-4F96-9505-3409C6D943AA}" type="sibTrans" cxnId="{F2FD1590-333A-45A3-A23B-30215BA947CC}">
      <dgm:prSet/>
      <dgm:spPr/>
      <dgm:t>
        <a:bodyPr/>
        <a:lstStyle/>
        <a:p>
          <a:endParaRPr lang="ru-RU"/>
        </a:p>
      </dgm:t>
    </dgm:pt>
    <dgm:pt modelId="{268A13F2-2A9B-4BFF-B88B-3E6174C14422}" type="pres">
      <dgm:prSet presAssocID="{D878FA4B-8F25-4A27-81B6-B36EFC30DE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48D45-5A95-4E57-8F9A-E5DF7A4084C9}" type="pres">
      <dgm:prSet presAssocID="{777A5A19-F665-499A-90D9-40E04C5A8E80}" presName="comp" presStyleCnt="0"/>
      <dgm:spPr/>
    </dgm:pt>
    <dgm:pt modelId="{EF19EB9F-7AB8-4556-9097-7F53BE037BB5}" type="pres">
      <dgm:prSet presAssocID="{777A5A19-F665-499A-90D9-40E04C5A8E80}" presName="box" presStyleLbl="node1" presStyleIdx="0" presStyleCnt="1" custLinFactNeighborX="1292" custLinFactNeighborY="-287"/>
      <dgm:spPr/>
      <dgm:t>
        <a:bodyPr/>
        <a:lstStyle/>
        <a:p>
          <a:endParaRPr lang="ru-RU"/>
        </a:p>
      </dgm:t>
    </dgm:pt>
    <dgm:pt modelId="{D4799C09-27FF-4607-94A5-3A1FFE11FFA3}" type="pres">
      <dgm:prSet presAssocID="{777A5A19-F665-499A-90D9-40E04C5A8E80}" presName="img" presStyleLbl="fgImgPlace1" presStyleIdx="0" presStyleCnt="1" custScaleX="90350" custScaleY="1123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AADE5C-F308-4997-BE64-1C9C2FD9A320}" type="pres">
      <dgm:prSet presAssocID="{777A5A19-F665-499A-90D9-40E04C5A8E8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D1590-333A-45A3-A23B-30215BA947CC}" srcId="{D878FA4B-8F25-4A27-81B6-B36EFC30DED0}" destId="{777A5A19-F665-499A-90D9-40E04C5A8E80}" srcOrd="0" destOrd="0" parTransId="{B847C988-EAB7-40FC-860B-38B3C1D3ACE8}" sibTransId="{22606129-D2A5-4F96-9505-3409C6D943AA}"/>
    <dgm:cxn modelId="{C710CC85-B2CB-4485-91BF-59C5B9457493}" type="presOf" srcId="{D878FA4B-8F25-4A27-81B6-B36EFC30DED0}" destId="{268A13F2-2A9B-4BFF-B88B-3E6174C14422}" srcOrd="0" destOrd="0" presId="urn:microsoft.com/office/officeart/2005/8/layout/vList4#2"/>
    <dgm:cxn modelId="{83778F0C-2720-45CF-979A-3EFCD53ABEA9}" type="presOf" srcId="{777A5A19-F665-499A-90D9-40E04C5A8E80}" destId="{79AADE5C-F308-4997-BE64-1C9C2FD9A320}" srcOrd="1" destOrd="0" presId="urn:microsoft.com/office/officeart/2005/8/layout/vList4#2"/>
    <dgm:cxn modelId="{42AE7A4E-220A-4470-AEFF-0FA209DE3BC1}" type="presOf" srcId="{777A5A19-F665-499A-90D9-40E04C5A8E80}" destId="{EF19EB9F-7AB8-4556-9097-7F53BE037BB5}" srcOrd="0" destOrd="0" presId="urn:microsoft.com/office/officeart/2005/8/layout/vList4#2"/>
    <dgm:cxn modelId="{760919EA-BF51-4DA0-A383-2AB5E2CEE1BC}" type="presParOf" srcId="{268A13F2-2A9B-4BFF-B88B-3E6174C14422}" destId="{5A248D45-5A95-4E57-8F9A-E5DF7A4084C9}" srcOrd="0" destOrd="0" presId="urn:microsoft.com/office/officeart/2005/8/layout/vList4#2"/>
    <dgm:cxn modelId="{4CCD2512-DD8F-44CC-B50E-45F019870F8D}" type="presParOf" srcId="{5A248D45-5A95-4E57-8F9A-E5DF7A4084C9}" destId="{EF19EB9F-7AB8-4556-9097-7F53BE037BB5}" srcOrd="0" destOrd="0" presId="urn:microsoft.com/office/officeart/2005/8/layout/vList4#2"/>
    <dgm:cxn modelId="{89CA04EE-8632-4C28-8222-9B5C72FA1F46}" type="presParOf" srcId="{5A248D45-5A95-4E57-8F9A-E5DF7A4084C9}" destId="{D4799C09-27FF-4607-94A5-3A1FFE11FFA3}" srcOrd="1" destOrd="0" presId="urn:microsoft.com/office/officeart/2005/8/layout/vList4#2"/>
    <dgm:cxn modelId="{5336F887-B20E-40A0-B140-DC1495E682DE}" type="presParOf" srcId="{5A248D45-5A95-4E57-8F9A-E5DF7A4084C9}" destId="{79AADE5C-F308-4997-BE64-1C9C2FD9A32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B7684-D123-4A90-A5E1-F9F1F1499D2B}">
      <dsp:nvSpPr>
        <dsp:cNvPr id="0" name=""/>
        <dsp:cNvSpPr/>
      </dsp:nvSpPr>
      <dsp:spPr>
        <a:xfrm>
          <a:off x="0" y="16973"/>
          <a:ext cx="7357828" cy="1608607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Панова Марина Геннадьевна, врач педиатр районный</a:t>
          </a:r>
        </a:p>
      </dsp:txBody>
      <dsp:txXfrm>
        <a:off x="1607029" y="16973"/>
        <a:ext cx="5750798" cy="1608607"/>
      </dsp:txXfrm>
    </dsp:sp>
    <dsp:sp modelId="{2CC1FCA9-1AED-491A-A3B9-C5511A3E25AF}">
      <dsp:nvSpPr>
        <dsp:cNvPr id="0" name=""/>
        <dsp:cNvSpPr/>
      </dsp:nvSpPr>
      <dsp:spPr>
        <a:xfrm>
          <a:off x="220807" y="51893"/>
          <a:ext cx="1300878" cy="1504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B0818-B7D5-4C86-800F-E3AF19AE89E8}">
      <dsp:nvSpPr>
        <dsp:cNvPr id="0" name=""/>
        <dsp:cNvSpPr/>
      </dsp:nvSpPr>
      <dsp:spPr>
        <a:xfrm>
          <a:off x="0" y="1690861"/>
          <a:ext cx="7357828" cy="1678507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Волошина Надежда Викторовна, врач педиатр участковый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7029" y="1690861"/>
        <a:ext cx="5750798" cy="1678507"/>
      </dsp:txXfrm>
    </dsp:sp>
    <dsp:sp modelId="{88C3FB2A-AFA3-45C4-9EDB-BFB12DFC5246}">
      <dsp:nvSpPr>
        <dsp:cNvPr id="0" name=""/>
        <dsp:cNvSpPr/>
      </dsp:nvSpPr>
      <dsp:spPr>
        <a:xfrm>
          <a:off x="140849" y="1731663"/>
          <a:ext cx="1471565" cy="15969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6B68A-6779-41D8-A8B4-8B007077DDBD}">
      <dsp:nvSpPr>
        <dsp:cNvPr id="0" name=""/>
        <dsp:cNvSpPr/>
      </dsp:nvSpPr>
      <dsp:spPr>
        <a:xfrm>
          <a:off x="0" y="3458747"/>
          <a:ext cx="7357828" cy="1692419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Тихоненко Татьяна Викторовна, медицинская сестра участковая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7029" y="3458747"/>
        <a:ext cx="5750798" cy="1692419"/>
      </dsp:txXfrm>
    </dsp:sp>
    <dsp:sp modelId="{4BB707CA-C413-44C0-A473-EFD194C527F8}">
      <dsp:nvSpPr>
        <dsp:cNvPr id="0" name=""/>
        <dsp:cNvSpPr/>
      </dsp:nvSpPr>
      <dsp:spPr>
        <a:xfrm>
          <a:off x="163099" y="3539212"/>
          <a:ext cx="1471565" cy="15928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9EB9F-7AB8-4556-9097-7F53BE037BB5}">
      <dsp:nvSpPr>
        <dsp:cNvPr id="0" name=""/>
        <dsp:cNvSpPr/>
      </dsp:nvSpPr>
      <dsp:spPr>
        <a:xfrm>
          <a:off x="0" y="0"/>
          <a:ext cx="7357827" cy="158228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Астапова Елена Александровна, медицинская сестра участковая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9794" y="0"/>
        <a:ext cx="5728032" cy="1582286"/>
      </dsp:txXfrm>
    </dsp:sp>
    <dsp:sp modelId="{D4799C09-27FF-4607-94A5-3A1FFE11FFA3}">
      <dsp:nvSpPr>
        <dsp:cNvPr id="0" name=""/>
        <dsp:cNvSpPr/>
      </dsp:nvSpPr>
      <dsp:spPr>
        <a:xfrm>
          <a:off x="370222" y="80164"/>
          <a:ext cx="1047577" cy="1421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20403-129E-4446-8047-24E361FE9E47}">
      <dsp:nvSpPr>
        <dsp:cNvPr id="0" name=""/>
        <dsp:cNvSpPr/>
      </dsp:nvSpPr>
      <dsp:spPr>
        <a:xfrm>
          <a:off x="0" y="1740515"/>
          <a:ext cx="7357827" cy="158228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Руденских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Маргарита Сергеевна, врач педиатр участковый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9794" y="1740515"/>
        <a:ext cx="5728032" cy="1582286"/>
      </dsp:txXfrm>
    </dsp:sp>
    <dsp:sp modelId="{306ED16C-C2DB-4CDE-B592-A69B0E15A231}">
      <dsp:nvSpPr>
        <dsp:cNvPr id="0" name=""/>
        <dsp:cNvSpPr/>
      </dsp:nvSpPr>
      <dsp:spPr>
        <a:xfrm>
          <a:off x="158228" y="1776534"/>
          <a:ext cx="1471565" cy="15102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7B826-1B94-4FDE-9D4C-DF9AD3D59BD5}">
      <dsp:nvSpPr>
        <dsp:cNvPr id="0" name=""/>
        <dsp:cNvSpPr/>
      </dsp:nvSpPr>
      <dsp:spPr>
        <a:xfrm>
          <a:off x="0" y="3481030"/>
          <a:ext cx="7357827" cy="158228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Юстус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Виктория Сергеевна, медицинская сестра – ответственный за размещение информации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9794" y="3481030"/>
        <a:ext cx="5728032" cy="1582286"/>
      </dsp:txXfrm>
    </dsp:sp>
    <dsp:sp modelId="{791313E1-4B8C-4FBA-9A9C-4F79ECA2FFC5}">
      <dsp:nvSpPr>
        <dsp:cNvPr id="0" name=""/>
        <dsp:cNvSpPr/>
      </dsp:nvSpPr>
      <dsp:spPr>
        <a:xfrm>
          <a:off x="164644" y="3566973"/>
          <a:ext cx="1458733" cy="14103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9EB9F-7AB8-4556-9097-7F53BE037BB5}">
      <dsp:nvSpPr>
        <dsp:cNvPr id="0" name=""/>
        <dsp:cNvSpPr/>
      </dsp:nvSpPr>
      <dsp:spPr>
        <a:xfrm>
          <a:off x="0" y="0"/>
          <a:ext cx="7357827" cy="1676779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32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Ракова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Марина Владимировна, старшая медицинская сестра поликлиники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9243" y="0"/>
        <a:ext cx="5718583" cy="1676779"/>
      </dsp:txXfrm>
    </dsp:sp>
    <dsp:sp modelId="{D4799C09-27FF-4607-94A5-3A1FFE11FFA3}">
      <dsp:nvSpPr>
        <dsp:cNvPr id="0" name=""/>
        <dsp:cNvSpPr/>
      </dsp:nvSpPr>
      <dsp:spPr>
        <a:xfrm>
          <a:off x="238680" y="84952"/>
          <a:ext cx="1329559" cy="15068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pc="-1">
                <a:latin typeface="Arial" panose="020B0604020202020204"/>
              </a:rPr>
              <a:t>Для правки формата примечаний щёлкните мышью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pc="-1">
                <a:latin typeface="Times New Roman" panose="02020603050405020304"/>
              </a:rPr>
              <a:t>&lt;заголовок&gt;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spc="-1">
                <a:latin typeface="Times New Roman" panose="02020603050405020304"/>
              </a:rPr>
              <a:t>&lt;дата/время&gt;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spc="-1">
                <a:latin typeface="Times New Roman" panose="02020603050405020304"/>
              </a:rPr>
              <a:t>&lt;нижний колонтитул&gt;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7CE0941-6153-4571-9DA2-E1DAB51C3690}" type="slidenum">
              <a:rPr lang="ru-RU" sz="1400" spc="-1">
                <a:latin typeface="Times New Roman" panose="02020603050405020304"/>
              </a:rPr>
              <a:pPr algn="r"/>
              <a:t>‹#›</a:t>
            </a:fld>
            <a:endParaRPr lang="ru-RU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32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7CE0941-6153-4571-9DA2-E1DAB51C3690}" type="slidenum">
              <a:rPr lang="ru-RU" sz="1400" spc="-1" smtClean="0">
                <a:latin typeface="Times New Roman" panose="02020603050405020304"/>
              </a:rPr>
              <a:pPr algn="r"/>
              <a:t>14</a:t>
            </a:fld>
            <a:endParaRPr lang="ru-RU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06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dirty="0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426C-7BC5-4BD0-9EC7-EC8E323CA7B8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E9B6-3CC6-49EE-AEE4-722AAD29D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e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1679311" y="300960"/>
            <a:ext cx="6948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</a:p>
        </p:txBody>
      </p:sp>
      <p:sp>
        <p:nvSpPr>
          <p:cNvPr id="48" name="CustomShape 5"/>
          <p:cNvSpPr/>
          <p:nvPr/>
        </p:nvSpPr>
        <p:spPr>
          <a:xfrm>
            <a:off x="918271" y="1917000"/>
            <a:ext cx="8470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alt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1553311" y="897013"/>
            <a:ext cx="720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«Кочковская центральная районная больница»</a:t>
            </a:r>
          </a:p>
          <a:p>
            <a:pPr algn="ctr">
              <a:lnSpc>
                <a:spcPct val="100000"/>
              </a:lnSpc>
            </a:pPr>
            <a:endParaRPr lang="ru-RU" sz="18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732084" y="5481388"/>
            <a:ext cx="7458358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b="1" strike="noStrike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strike="noStrike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strike="noStrike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1260927-9021-4F66-977A-5F58525F877F}" type="slidenum">
              <a:rPr lang="ru-RU" sz="1200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pPr algn="r">
                <a:lnSpc>
                  <a:spcPct val="100000"/>
                </a:lnSpc>
              </a:pPr>
              <a:t>1</a:t>
            </a:fld>
            <a:endParaRPr lang="ru-RU" sz="1200" strike="noStrike" spc="-1">
              <a:solidFill>
                <a:srgbClr val="F2F2F2"/>
              </a:solidFill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3D35FA8-F719-4C7E-973F-7E5A60C9414E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="" xmlns:a16="http://schemas.microsoft.com/office/drawing/2014/main" id="{6EA33656-F9B0-42F8-8805-360E9089055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6754D1BA-60BC-4D95-8309-4B4BC0BA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955C333-CE5E-4FA2-B968-F0D0A33BF759}"/>
              </a:ext>
            </a:extLst>
          </p:cNvPr>
          <p:cNvSpPr/>
          <p:nvPr/>
        </p:nvSpPr>
        <p:spPr>
          <a:xfrm>
            <a:off x="73208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5835D55-52F2-4A25-9C65-76E04B38B08F}"/>
              </a:ext>
            </a:extLst>
          </p:cNvPr>
          <p:cNvSpPr/>
          <p:nvPr/>
        </p:nvSpPr>
        <p:spPr>
          <a:xfrm>
            <a:off x="331309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9D39D4A-207A-40D6-A7A0-9097F20808DF}"/>
              </a:ext>
            </a:extLst>
          </p:cNvPr>
          <p:cNvSpPr txBox="1"/>
          <p:nvPr/>
        </p:nvSpPr>
        <p:spPr>
          <a:xfrm>
            <a:off x="66108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медико-социальной </a:t>
            </a:r>
            <a:r>
              <a:rPr lang="ru-RU" altLang="ru-RU" sz="2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несовершеннолетним </a:t>
            </a:r>
            <a:r>
              <a:rPr lang="ru-RU" altLang="ru-RU" sz="24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СОП и испытывающих трудности в социальной адаптации </a:t>
            </a:r>
          </a:p>
          <a:p>
            <a:pPr algn="ctr">
              <a:lnSpc>
                <a:spcPct val="100000"/>
              </a:lnSpc>
            </a:pPr>
            <a:endParaRPr lang="ru-RU" alt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0700" y="0"/>
            <a:ext cx="73533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А</a:t>
            </a:r>
            <a:r>
              <a:rPr lang="en-US" sz="1200" b="1" dirty="0" smtClean="0"/>
              <a:t>НКЕТА ДЛЯ ВРАЧЕЙ</a:t>
            </a:r>
            <a:endParaRPr lang="ru-RU" sz="1200" dirty="0" smtClean="0"/>
          </a:p>
          <a:p>
            <a:pPr algn="ctr"/>
            <a:r>
              <a:rPr lang="en-US" sz="1200" dirty="0" smtClean="0"/>
              <a:t> </a:t>
            </a:r>
            <a:endParaRPr lang="ru-RU" sz="1200" dirty="0" smtClean="0"/>
          </a:p>
          <a:p>
            <a:r>
              <a:rPr lang="en-US" sz="1200" dirty="0" err="1" smtClean="0"/>
              <a:t>Знаете</a:t>
            </a:r>
            <a:r>
              <a:rPr lang="en-US" sz="1200" dirty="0" smtClean="0"/>
              <a:t> </a:t>
            </a:r>
            <a:r>
              <a:rPr lang="en-US" sz="1200" dirty="0" err="1" smtClean="0"/>
              <a:t>ли</a:t>
            </a:r>
            <a:r>
              <a:rPr lang="en-US" sz="1200" dirty="0" smtClean="0"/>
              <a:t> </a:t>
            </a:r>
            <a:r>
              <a:rPr lang="en-US" sz="1200" dirty="0" err="1" smtClean="0"/>
              <a:t>Вы</a:t>
            </a:r>
            <a:r>
              <a:rPr lang="en-US" sz="1200" dirty="0" smtClean="0"/>
              <a:t>, </a:t>
            </a:r>
            <a:r>
              <a:rPr lang="en-US" sz="1200" dirty="0" err="1" smtClean="0"/>
              <a:t>кого</a:t>
            </a:r>
            <a:r>
              <a:rPr lang="en-US" sz="1200" dirty="0" smtClean="0"/>
              <a:t> </a:t>
            </a:r>
            <a:r>
              <a:rPr lang="en-US" sz="1200" dirty="0" err="1" smtClean="0"/>
              <a:t>включать</a:t>
            </a:r>
            <a:r>
              <a:rPr lang="en-US" sz="1200" dirty="0" smtClean="0"/>
              <a:t> в </a:t>
            </a:r>
            <a:r>
              <a:rPr lang="en-US" sz="1200" dirty="0" err="1" smtClean="0"/>
              <a:t>группу</a:t>
            </a:r>
            <a:r>
              <a:rPr lang="en-US" sz="1200" dirty="0" smtClean="0"/>
              <a:t> </a:t>
            </a:r>
            <a:r>
              <a:rPr lang="en-US" sz="1200" dirty="0" err="1" smtClean="0"/>
              <a:t>детей</a:t>
            </a:r>
            <a:r>
              <a:rPr lang="en-US" sz="1200" dirty="0" smtClean="0"/>
              <a:t> в ТЖС?  ДА/НЕТ</a:t>
            </a:r>
            <a:endParaRPr lang="ru-RU" sz="1200" dirty="0" smtClean="0"/>
          </a:p>
          <a:p>
            <a:r>
              <a:rPr lang="en-US" sz="1200" dirty="0" err="1" smtClean="0"/>
              <a:t>Как</a:t>
            </a:r>
            <a:r>
              <a:rPr lang="en-US" sz="1200" dirty="0" smtClean="0"/>
              <a:t> </a:t>
            </a:r>
            <a:r>
              <a:rPr lang="en-US" sz="1200" dirty="0" err="1" smtClean="0"/>
              <a:t>Вы</a:t>
            </a:r>
            <a:r>
              <a:rPr lang="en-US" sz="1200" dirty="0" smtClean="0"/>
              <a:t> </a:t>
            </a:r>
            <a:r>
              <a:rPr lang="en-US" sz="1200" dirty="0" err="1" smtClean="0"/>
              <a:t>выявляете</a:t>
            </a:r>
            <a:r>
              <a:rPr lang="en-US" sz="1200" dirty="0" smtClean="0"/>
              <a:t> </a:t>
            </a:r>
            <a:r>
              <a:rPr lang="en-US" sz="1200" dirty="0" err="1" smtClean="0"/>
              <a:t>детей</a:t>
            </a:r>
            <a:r>
              <a:rPr lang="en-US" sz="1200" dirty="0" smtClean="0"/>
              <a:t> в ТЖС</a:t>
            </a:r>
            <a:endParaRPr lang="ru-RU" sz="1200" dirty="0" smtClean="0"/>
          </a:p>
          <a:p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патронаже</a:t>
            </a:r>
            <a:r>
              <a:rPr lang="en-US" sz="1200" dirty="0" smtClean="0"/>
              <a:t>                             ДА/НЕТ</a:t>
            </a:r>
            <a:endParaRPr lang="ru-RU" sz="1200" dirty="0" smtClean="0"/>
          </a:p>
          <a:p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приеме</a:t>
            </a:r>
            <a:r>
              <a:rPr lang="en-US" sz="1200" dirty="0" smtClean="0"/>
              <a:t> в </a:t>
            </a:r>
            <a:r>
              <a:rPr lang="en-US" sz="1200" dirty="0" err="1" smtClean="0"/>
              <a:t>поликлинике</a:t>
            </a:r>
            <a:r>
              <a:rPr lang="en-US" sz="1200" dirty="0" smtClean="0"/>
              <a:t>          ДА/НЕТ</a:t>
            </a:r>
            <a:endParaRPr lang="ru-RU" sz="1200" dirty="0" smtClean="0"/>
          </a:p>
          <a:p>
            <a:r>
              <a:rPr lang="en-US" sz="1200" dirty="0" err="1" smtClean="0"/>
              <a:t>Информация</a:t>
            </a:r>
            <a:r>
              <a:rPr lang="en-US" sz="1200" dirty="0" smtClean="0"/>
              <a:t> </a:t>
            </a:r>
            <a:r>
              <a:rPr lang="en-US" sz="1200" dirty="0" err="1" smtClean="0"/>
              <a:t>от</a:t>
            </a:r>
            <a:r>
              <a:rPr lang="en-US" sz="1200" dirty="0" smtClean="0"/>
              <a:t> </a:t>
            </a:r>
            <a:r>
              <a:rPr lang="en-US" sz="1200" dirty="0" err="1" smtClean="0"/>
              <a:t>соседей</a:t>
            </a:r>
            <a:r>
              <a:rPr lang="en-US" sz="1200" dirty="0" smtClean="0"/>
              <a:t>            ДА/НЕТ</a:t>
            </a:r>
            <a:endParaRPr lang="ru-RU" sz="1200" dirty="0" smtClean="0"/>
          </a:p>
          <a:p>
            <a:r>
              <a:rPr lang="en-US" sz="1200" dirty="0" err="1" smtClean="0"/>
              <a:t>Информация</a:t>
            </a:r>
            <a:r>
              <a:rPr lang="en-US" sz="1200" dirty="0" smtClean="0"/>
              <a:t> </a:t>
            </a:r>
            <a:r>
              <a:rPr lang="en-US" sz="1200" dirty="0" err="1" smtClean="0"/>
              <a:t>от</a:t>
            </a:r>
            <a:r>
              <a:rPr lang="en-US" sz="1200" dirty="0" smtClean="0"/>
              <a:t> </a:t>
            </a:r>
            <a:r>
              <a:rPr lang="en-US" sz="1200" dirty="0" err="1" smtClean="0"/>
              <a:t>органов</a:t>
            </a:r>
            <a:r>
              <a:rPr lang="en-US" sz="1200" dirty="0" smtClean="0"/>
              <a:t> </a:t>
            </a:r>
            <a:r>
              <a:rPr lang="en-US" sz="1200" dirty="0" err="1" smtClean="0"/>
              <a:t>опеки</a:t>
            </a:r>
            <a:r>
              <a:rPr lang="en-US" sz="1200" dirty="0" smtClean="0"/>
              <a:t>  ДА/НЕТ</a:t>
            </a:r>
            <a:endParaRPr lang="ru-RU" sz="1200" dirty="0" smtClean="0"/>
          </a:p>
          <a:p>
            <a:r>
              <a:rPr lang="en-US" sz="1200" dirty="0" err="1" smtClean="0"/>
              <a:t>Информация</a:t>
            </a:r>
            <a:r>
              <a:rPr lang="en-US" sz="1200" dirty="0" smtClean="0"/>
              <a:t> </a:t>
            </a:r>
            <a:r>
              <a:rPr lang="en-US" sz="1200" dirty="0" err="1" smtClean="0"/>
              <a:t>из</a:t>
            </a:r>
            <a:r>
              <a:rPr lang="en-US" sz="1200" dirty="0" smtClean="0"/>
              <a:t> </a:t>
            </a:r>
            <a:r>
              <a:rPr lang="en-US" sz="1200" dirty="0" err="1" smtClean="0"/>
              <a:t>полиции</a:t>
            </a:r>
            <a:r>
              <a:rPr lang="en-US" sz="1200" dirty="0" smtClean="0"/>
              <a:t>           ДА/НЕТ</a:t>
            </a:r>
            <a:endParaRPr lang="ru-RU" sz="1200" dirty="0" smtClean="0"/>
          </a:p>
          <a:p>
            <a:r>
              <a:rPr lang="en-US" sz="1200" dirty="0" err="1" smtClean="0"/>
              <a:t>Другое</a:t>
            </a:r>
            <a:r>
              <a:rPr lang="en-US" sz="1200" dirty="0" smtClean="0"/>
              <a:t> (</a:t>
            </a:r>
            <a:r>
              <a:rPr lang="en-US" sz="1200" dirty="0" err="1" smtClean="0"/>
              <a:t>перечислить</a:t>
            </a:r>
            <a:r>
              <a:rPr lang="en-US" sz="1200" dirty="0" smtClean="0"/>
              <a:t>)                 ДА/НЕТ</a:t>
            </a:r>
            <a:endParaRPr lang="ru-RU" sz="1200" dirty="0" smtClean="0"/>
          </a:p>
          <a:p>
            <a:pPr algn="ctr"/>
            <a:r>
              <a:rPr lang="en-US" sz="1200" dirty="0" smtClean="0"/>
              <a:t> </a:t>
            </a:r>
            <a:endParaRPr lang="ru-RU" sz="1200" dirty="0" smtClean="0"/>
          </a:p>
          <a:p>
            <a:r>
              <a:rPr lang="en-US" sz="1200" dirty="0" err="1" smtClean="0"/>
              <a:t>Что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предпринимаете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</a:t>
            </a:r>
            <a:r>
              <a:rPr lang="en-US" sz="1200" dirty="0" smtClean="0"/>
              <a:t> </a:t>
            </a:r>
            <a:r>
              <a:rPr lang="en-US" sz="1200" dirty="0" err="1" smtClean="0"/>
              <a:t>выявлении</a:t>
            </a:r>
            <a:r>
              <a:rPr lang="en-US" sz="1200" dirty="0" smtClean="0"/>
              <a:t> </a:t>
            </a:r>
            <a:r>
              <a:rPr lang="en-US" sz="1200" dirty="0" err="1" smtClean="0"/>
              <a:t>детей</a:t>
            </a:r>
            <a:r>
              <a:rPr lang="en-US" sz="1200" dirty="0" smtClean="0"/>
              <a:t> в ТЖС</a:t>
            </a:r>
            <a:endParaRPr lang="ru-RU" sz="1200" dirty="0" smtClean="0"/>
          </a:p>
          <a:p>
            <a:r>
              <a:rPr lang="en-US" sz="1200" dirty="0" err="1" smtClean="0"/>
              <a:t>Сообщаю</a:t>
            </a:r>
            <a:r>
              <a:rPr lang="en-US" sz="1200" dirty="0" smtClean="0"/>
              <a:t> </a:t>
            </a:r>
            <a:r>
              <a:rPr lang="en-US" sz="1200" dirty="0" err="1" smtClean="0"/>
              <a:t>руководителю</a:t>
            </a:r>
            <a:r>
              <a:rPr lang="en-US" sz="1200" dirty="0" smtClean="0"/>
              <a:t> </a:t>
            </a:r>
            <a:r>
              <a:rPr lang="en-US" sz="1200" dirty="0" err="1" smtClean="0"/>
              <a:t>отделения</a:t>
            </a:r>
            <a:r>
              <a:rPr lang="en-US" sz="1200" dirty="0" smtClean="0"/>
              <a:t>             ДА/НЕТ</a:t>
            </a:r>
            <a:endParaRPr lang="ru-RU" sz="1200" dirty="0" smtClean="0"/>
          </a:p>
          <a:p>
            <a:r>
              <a:rPr lang="en-US" sz="1200" dirty="0" err="1" smtClean="0"/>
              <a:t>Сообщаю</a:t>
            </a:r>
            <a:r>
              <a:rPr lang="en-US" sz="1200" dirty="0" smtClean="0"/>
              <a:t> в </a:t>
            </a:r>
            <a:r>
              <a:rPr lang="en-US" sz="1200" dirty="0" err="1" smtClean="0"/>
              <a:t>полицию</a:t>
            </a:r>
            <a:r>
              <a:rPr lang="en-US" sz="1200" dirty="0" smtClean="0"/>
              <a:t>                                      ДА/НЕТ</a:t>
            </a:r>
            <a:endParaRPr lang="ru-RU" sz="1200" dirty="0" smtClean="0"/>
          </a:p>
          <a:p>
            <a:r>
              <a:rPr lang="en-US" sz="1200" dirty="0" err="1" smtClean="0"/>
              <a:t>Сообщаю</a:t>
            </a:r>
            <a:r>
              <a:rPr lang="en-US" sz="1200" dirty="0" smtClean="0"/>
              <a:t> в </a:t>
            </a:r>
            <a:r>
              <a:rPr lang="en-US" sz="1200" dirty="0" err="1" smtClean="0"/>
              <a:t>органы</a:t>
            </a:r>
            <a:r>
              <a:rPr lang="en-US" sz="1200" dirty="0" smtClean="0"/>
              <a:t> </a:t>
            </a:r>
            <a:r>
              <a:rPr lang="en-US" sz="1200" dirty="0" err="1" smtClean="0"/>
              <a:t>опеки</a:t>
            </a:r>
            <a:r>
              <a:rPr lang="en-US" sz="1200" dirty="0" smtClean="0"/>
              <a:t> и </a:t>
            </a:r>
            <a:r>
              <a:rPr lang="en-US" sz="1200" dirty="0" err="1" smtClean="0"/>
              <a:t>попечительства</a:t>
            </a:r>
            <a:r>
              <a:rPr lang="en-US" sz="1200" dirty="0" smtClean="0"/>
              <a:t> ДА/НЕТ</a:t>
            </a:r>
            <a:endParaRPr lang="ru-RU" sz="1200" dirty="0" smtClean="0"/>
          </a:p>
          <a:p>
            <a:r>
              <a:rPr lang="en-US" sz="1200" dirty="0" err="1" smtClean="0"/>
              <a:t>Другое</a:t>
            </a:r>
            <a:r>
              <a:rPr lang="en-US" sz="1200" dirty="0" smtClean="0"/>
              <a:t> (</a:t>
            </a:r>
            <a:r>
              <a:rPr lang="en-US" sz="1200" dirty="0" err="1" smtClean="0"/>
              <a:t>перечислить</a:t>
            </a:r>
            <a:r>
              <a:rPr lang="en-US" sz="1200" dirty="0" smtClean="0"/>
              <a:t>) __________________________________</a:t>
            </a:r>
            <a:endParaRPr lang="ru-RU" sz="1200" dirty="0" smtClean="0"/>
          </a:p>
          <a:p>
            <a:r>
              <a:rPr lang="en-US" sz="1200" dirty="0" err="1" smtClean="0"/>
              <a:t>Бывают</a:t>
            </a:r>
            <a:r>
              <a:rPr lang="en-US" sz="1200" dirty="0" smtClean="0"/>
              <a:t> </a:t>
            </a:r>
            <a:r>
              <a:rPr lang="en-US" sz="1200" dirty="0" err="1" smtClean="0"/>
              <a:t>ли</a:t>
            </a:r>
            <a:r>
              <a:rPr lang="en-US" sz="1200" dirty="0" smtClean="0"/>
              <a:t> </a:t>
            </a:r>
            <a:r>
              <a:rPr lang="en-US" sz="1200" dirty="0" err="1" smtClean="0"/>
              <a:t>случаи</a:t>
            </a:r>
            <a:r>
              <a:rPr lang="en-US" sz="1200" dirty="0" smtClean="0"/>
              <a:t> в </a:t>
            </a:r>
            <a:r>
              <a:rPr lang="en-US" sz="1200" dirty="0" err="1" smtClean="0"/>
              <a:t>затруднении</a:t>
            </a:r>
            <a:r>
              <a:rPr lang="en-US" sz="1200" dirty="0" smtClean="0"/>
              <a:t> </a:t>
            </a:r>
            <a:r>
              <a:rPr lang="en-US" sz="1200" dirty="0" err="1" smtClean="0"/>
              <a:t>выявления</a:t>
            </a:r>
            <a:r>
              <a:rPr lang="en-US" sz="1200" dirty="0" smtClean="0"/>
              <a:t> </a:t>
            </a:r>
            <a:r>
              <a:rPr lang="en-US" sz="1200" dirty="0" err="1" smtClean="0"/>
              <a:t>детей</a:t>
            </a:r>
            <a:r>
              <a:rPr lang="en-US" sz="1200" dirty="0" smtClean="0"/>
              <a:t> в ТЖС?       ДА/НЕТ</a:t>
            </a:r>
            <a:endParaRPr lang="ru-RU" sz="1200" dirty="0" smtClean="0"/>
          </a:p>
          <a:p>
            <a:r>
              <a:rPr lang="en-US" sz="1200" dirty="0" err="1" smtClean="0"/>
              <a:t>Если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, </a:t>
            </a:r>
            <a:r>
              <a:rPr lang="en-US" sz="1200" dirty="0" err="1" smtClean="0"/>
              <a:t>то</a:t>
            </a:r>
            <a:r>
              <a:rPr lang="en-US" sz="1200" dirty="0" smtClean="0"/>
              <a:t> </a:t>
            </a:r>
            <a:r>
              <a:rPr lang="en-US" sz="1200" dirty="0" err="1" smtClean="0"/>
              <a:t>почему</a:t>
            </a:r>
            <a:r>
              <a:rPr lang="en-US" sz="1200" dirty="0" smtClean="0"/>
              <a:t> _____________________________________</a:t>
            </a:r>
            <a:endParaRPr lang="ru-RU" sz="1200" dirty="0" smtClean="0"/>
          </a:p>
          <a:p>
            <a:pPr algn="ctr"/>
            <a:r>
              <a:rPr lang="en-US" sz="1200" dirty="0" smtClean="0"/>
              <a:t> </a:t>
            </a:r>
            <a:endParaRPr lang="ru-RU" sz="1200" dirty="0" smtClean="0"/>
          </a:p>
          <a:p>
            <a:r>
              <a:rPr lang="en-US" sz="1200" dirty="0" err="1" smtClean="0"/>
              <a:t>Заполняете</a:t>
            </a:r>
            <a:r>
              <a:rPr lang="en-US" sz="1200" dirty="0" smtClean="0"/>
              <a:t> </a:t>
            </a:r>
            <a:r>
              <a:rPr lang="en-US" sz="1200" dirty="0" err="1" smtClean="0"/>
              <a:t>ли</a:t>
            </a:r>
            <a:r>
              <a:rPr lang="en-US" sz="1200" dirty="0" smtClean="0"/>
              <a:t> </a:t>
            </a:r>
            <a:r>
              <a:rPr lang="en-US" sz="1200" dirty="0" err="1" smtClean="0"/>
              <a:t>Вы</a:t>
            </a:r>
            <a:r>
              <a:rPr lang="en-US" sz="1200" dirty="0" smtClean="0"/>
              <a:t> </a:t>
            </a:r>
            <a:r>
              <a:rPr lang="en-US" sz="1200" dirty="0" err="1" smtClean="0"/>
              <a:t>данные</a:t>
            </a:r>
            <a:r>
              <a:rPr lang="en-US" sz="1200" dirty="0" smtClean="0"/>
              <a:t> </a:t>
            </a:r>
            <a:r>
              <a:rPr lang="en-US" sz="1200" dirty="0" err="1" smtClean="0"/>
              <a:t>социального</a:t>
            </a:r>
            <a:r>
              <a:rPr lang="en-US" sz="1200" dirty="0" smtClean="0"/>
              <a:t> </a:t>
            </a:r>
            <a:r>
              <a:rPr lang="en-US" sz="1200" dirty="0" err="1" smtClean="0"/>
              <a:t>анамнеза</a:t>
            </a:r>
            <a:r>
              <a:rPr lang="en-US" sz="1200" dirty="0" smtClean="0"/>
              <a:t> и </a:t>
            </a:r>
            <a:r>
              <a:rPr lang="en-US" sz="1200" dirty="0" err="1" smtClean="0"/>
              <a:t>сведения</a:t>
            </a:r>
            <a:r>
              <a:rPr lang="en-US" sz="1200" dirty="0" smtClean="0"/>
              <a:t> о </a:t>
            </a:r>
            <a:r>
              <a:rPr lang="en-US" sz="1200" dirty="0" err="1" smtClean="0"/>
              <a:t>семье</a:t>
            </a:r>
            <a:r>
              <a:rPr lang="en-US" sz="1200" dirty="0" smtClean="0"/>
              <a:t> в </a:t>
            </a:r>
            <a:r>
              <a:rPr lang="en-US" sz="1200" dirty="0" err="1" smtClean="0"/>
              <a:t>карту</a:t>
            </a:r>
            <a:r>
              <a:rPr lang="en-US" sz="1200" dirty="0" smtClean="0"/>
              <a:t> МИС </a:t>
            </a:r>
            <a:r>
              <a:rPr lang="en-US" sz="1200" dirty="0" err="1" smtClean="0"/>
              <a:t>детям</a:t>
            </a:r>
            <a:r>
              <a:rPr lang="en-US" sz="1200" dirty="0" smtClean="0"/>
              <a:t> в ТЖС ?                                                                          ДА/НЕТ                                                                                                  </a:t>
            </a:r>
            <a:endParaRPr lang="ru-RU" sz="1200" dirty="0" smtClean="0"/>
          </a:p>
          <a:p>
            <a:r>
              <a:rPr lang="en-US" sz="1200" dirty="0" err="1" smtClean="0"/>
              <a:t>Какие</a:t>
            </a:r>
            <a:r>
              <a:rPr lang="en-US" sz="1200" dirty="0" smtClean="0"/>
              <a:t> </a:t>
            </a:r>
            <a:r>
              <a:rPr lang="en-US" sz="1200" dirty="0" err="1" smtClean="0"/>
              <a:t>трудности</a:t>
            </a:r>
            <a:r>
              <a:rPr lang="en-US" sz="1200" dirty="0" smtClean="0"/>
              <a:t> </a:t>
            </a:r>
            <a:r>
              <a:rPr lang="en-US" sz="1200" dirty="0" err="1" smtClean="0"/>
              <a:t>Вы</a:t>
            </a:r>
            <a:r>
              <a:rPr lang="en-US" sz="1200" dirty="0" smtClean="0"/>
              <a:t> </a:t>
            </a:r>
            <a:r>
              <a:rPr lang="en-US" sz="1200" dirty="0" err="1" smtClean="0"/>
              <a:t>испытываете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</a:t>
            </a:r>
            <a:r>
              <a:rPr lang="en-US" sz="1200" dirty="0" smtClean="0"/>
              <a:t> </a:t>
            </a:r>
            <a:r>
              <a:rPr lang="en-US" sz="1200" dirty="0" err="1" smtClean="0"/>
              <a:t>наблюдении</a:t>
            </a:r>
            <a:r>
              <a:rPr lang="en-US" sz="1200" dirty="0" smtClean="0"/>
              <a:t> </a:t>
            </a:r>
            <a:r>
              <a:rPr lang="en-US" sz="1200" dirty="0" err="1" smtClean="0"/>
              <a:t>детей</a:t>
            </a:r>
            <a:r>
              <a:rPr lang="en-US" sz="1200" dirty="0" smtClean="0"/>
              <a:t> в ТЖС?</a:t>
            </a:r>
            <a:endParaRPr lang="ru-RU" sz="1200" dirty="0" smtClean="0"/>
          </a:p>
          <a:p>
            <a:r>
              <a:rPr lang="en-US" sz="1200" dirty="0" smtClean="0"/>
              <a:t>- </a:t>
            </a:r>
            <a:r>
              <a:rPr lang="en-US" sz="1200" dirty="0" err="1" smtClean="0"/>
              <a:t>Нет</a:t>
            </a:r>
            <a:r>
              <a:rPr lang="en-US" sz="1200" dirty="0" smtClean="0"/>
              <a:t> </a:t>
            </a:r>
            <a:r>
              <a:rPr lang="en-US" sz="1200" dirty="0" err="1" smtClean="0"/>
              <a:t>информации</a:t>
            </a:r>
            <a:r>
              <a:rPr lang="en-US" sz="1200" dirty="0" smtClean="0"/>
              <a:t> в </a:t>
            </a:r>
            <a:r>
              <a:rPr lang="en-US" sz="1200" dirty="0" err="1" smtClean="0"/>
              <a:t>медицинской</a:t>
            </a:r>
            <a:r>
              <a:rPr lang="en-US" sz="1200" dirty="0" smtClean="0"/>
              <a:t> </a:t>
            </a:r>
            <a:r>
              <a:rPr lang="en-US" sz="1200" dirty="0" err="1" smtClean="0"/>
              <a:t>карте</a:t>
            </a:r>
            <a:r>
              <a:rPr lang="en-US" sz="1200" dirty="0" smtClean="0"/>
              <a:t> </a:t>
            </a:r>
            <a:r>
              <a:rPr lang="en-US" sz="1200" dirty="0" err="1" smtClean="0"/>
              <a:t>ребенка</a:t>
            </a:r>
            <a:r>
              <a:rPr lang="en-US" sz="1200" dirty="0" smtClean="0"/>
              <a:t> о </a:t>
            </a:r>
            <a:r>
              <a:rPr lang="en-US" sz="1200" dirty="0" err="1" smtClean="0"/>
              <a:t>том</a:t>
            </a:r>
            <a:r>
              <a:rPr lang="en-US" sz="1200" dirty="0" smtClean="0"/>
              <a:t>, </a:t>
            </a:r>
            <a:r>
              <a:rPr lang="en-US" sz="1200" dirty="0" err="1" smtClean="0"/>
              <a:t>что</a:t>
            </a:r>
            <a:r>
              <a:rPr lang="en-US" sz="1200" dirty="0" smtClean="0"/>
              <a:t> </a:t>
            </a:r>
            <a:r>
              <a:rPr lang="en-US" sz="1200" dirty="0" err="1" smtClean="0"/>
              <a:t>он</a:t>
            </a:r>
            <a:r>
              <a:rPr lang="en-US" sz="1200" dirty="0" smtClean="0"/>
              <a:t> </a:t>
            </a:r>
            <a:r>
              <a:rPr lang="en-US" sz="1200" dirty="0" err="1" smtClean="0"/>
              <a:t>находится</a:t>
            </a:r>
            <a:r>
              <a:rPr lang="en-US" sz="1200" dirty="0" smtClean="0"/>
              <a:t> в ТЖС                                                                                                      ДА/НЕТ</a:t>
            </a:r>
            <a:endParaRPr lang="ru-RU" sz="1200" dirty="0" smtClean="0"/>
          </a:p>
          <a:p>
            <a:r>
              <a:rPr lang="en-US" sz="1200" dirty="0" smtClean="0"/>
              <a:t>- </a:t>
            </a:r>
            <a:r>
              <a:rPr lang="en-US" sz="1200" dirty="0" err="1" smtClean="0"/>
              <a:t>Сложность</a:t>
            </a:r>
            <a:r>
              <a:rPr lang="en-US" sz="1200" dirty="0" smtClean="0"/>
              <a:t> в </a:t>
            </a:r>
            <a:r>
              <a:rPr lang="en-US" sz="1200" dirty="0" err="1" smtClean="0"/>
              <a:t>составлении</a:t>
            </a:r>
            <a:r>
              <a:rPr lang="en-US" sz="1200" dirty="0" smtClean="0"/>
              <a:t> </a:t>
            </a:r>
            <a:r>
              <a:rPr lang="en-US" sz="1200" dirty="0" err="1" smtClean="0"/>
              <a:t>плана</a:t>
            </a:r>
            <a:r>
              <a:rPr lang="en-US" sz="1200" dirty="0" smtClean="0"/>
              <a:t> </a:t>
            </a:r>
            <a:r>
              <a:rPr lang="en-US" sz="1200" dirty="0" err="1" smtClean="0"/>
              <a:t>медико-социального</a:t>
            </a:r>
            <a:r>
              <a:rPr lang="en-US" sz="1200" dirty="0" smtClean="0"/>
              <a:t> </a:t>
            </a:r>
            <a:r>
              <a:rPr lang="en-US" sz="1200" dirty="0" err="1" smtClean="0"/>
              <a:t>сопровождения</a:t>
            </a:r>
            <a:r>
              <a:rPr lang="en-US" sz="1200" dirty="0" smtClean="0"/>
              <a:t> в </a:t>
            </a:r>
            <a:r>
              <a:rPr lang="en-US" sz="1200" dirty="0" err="1" smtClean="0"/>
              <a:t>случае</a:t>
            </a:r>
            <a:r>
              <a:rPr lang="en-US" sz="1200" dirty="0" smtClean="0"/>
              <a:t>, </a:t>
            </a:r>
            <a:r>
              <a:rPr lang="en-US" sz="1200" dirty="0" err="1" smtClean="0"/>
              <a:t>когда</a:t>
            </a:r>
            <a:r>
              <a:rPr lang="en-US" sz="1200" dirty="0" smtClean="0"/>
              <a:t> </a:t>
            </a:r>
            <a:r>
              <a:rPr lang="en-US" sz="1200" dirty="0" err="1" smtClean="0"/>
              <a:t>ребенок</a:t>
            </a:r>
            <a:r>
              <a:rPr lang="en-US" sz="1200" dirty="0" smtClean="0"/>
              <a:t> </a:t>
            </a:r>
            <a:r>
              <a:rPr lang="en-US" sz="1200" dirty="0" err="1" smtClean="0"/>
              <a:t>находится</a:t>
            </a:r>
            <a:r>
              <a:rPr lang="en-US" sz="1200" dirty="0" smtClean="0"/>
              <a:t> в </a:t>
            </a:r>
            <a:r>
              <a:rPr lang="en-US" sz="1200" dirty="0" err="1" smtClean="0"/>
              <a:t>социально-опасном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положении</a:t>
            </a:r>
            <a:r>
              <a:rPr lang="en-US" sz="1200" dirty="0" smtClean="0"/>
              <a:t> ДА/НЕТ</a:t>
            </a:r>
            <a:endParaRPr lang="ru-RU" sz="1200" dirty="0" smtClean="0"/>
          </a:p>
          <a:p>
            <a:r>
              <a:rPr lang="en-US" sz="1200" dirty="0" err="1" smtClean="0"/>
              <a:t>Иные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проблемы</a:t>
            </a:r>
            <a:r>
              <a:rPr lang="en-US" sz="1200" b="1" dirty="0" smtClean="0"/>
              <a:t>________________________________________</a:t>
            </a:r>
            <a:endParaRPr lang="ru-RU" sz="1200" dirty="0" smtClean="0"/>
          </a:p>
          <a:p>
            <a:r>
              <a:rPr lang="ru-RU" sz="1200" dirty="0" smtClean="0"/>
              <a:t>Испытываете ли Вы сложности записи несовершеннолетнего к узким специалистам в  программе МИС                                            ДА/НЕТ</a:t>
            </a:r>
          </a:p>
          <a:p>
            <a:r>
              <a:rPr lang="en-US" sz="1200" dirty="0" err="1" smtClean="0"/>
              <a:t>Если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, </a:t>
            </a:r>
            <a:r>
              <a:rPr lang="en-US" sz="1200" dirty="0" err="1" smtClean="0"/>
              <a:t>то</a:t>
            </a:r>
            <a:r>
              <a:rPr lang="en-US" sz="1200" dirty="0" smtClean="0"/>
              <a:t> </a:t>
            </a:r>
            <a:r>
              <a:rPr lang="ru-RU" sz="1200" dirty="0" smtClean="0"/>
              <a:t>какие       </a:t>
            </a:r>
            <a:r>
              <a:rPr lang="en-US" sz="1200" dirty="0" smtClean="0"/>
              <a:t> _____________________________________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Испытываете ли Вы сложности при формировании  записи осмотра  в программе МИС после проведенного медицинского профилактического осмотра детей                                                                               ДА/НЕТ  </a:t>
            </a:r>
          </a:p>
          <a:p>
            <a:r>
              <a:rPr lang="en-US" sz="1200" dirty="0" err="1" smtClean="0"/>
              <a:t>Если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, </a:t>
            </a:r>
            <a:r>
              <a:rPr lang="en-US" sz="1200" dirty="0" err="1" smtClean="0"/>
              <a:t>то</a:t>
            </a:r>
            <a:r>
              <a:rPr lang="en-US" sz="1200" dirty="0" smtClean="0"/>
              <a:t> </a:t>
            </a:r>
            <a:r>
              <a:rPr lang="ru-RU" sz="1200" dirty="0" smtClean="0"/>
              <a:t>какие       </a:t>
            </a:r>
            <a:r>
              <a:rPr lang="en-US" sz="1200" dirty="0" smtClean="0"/>
              <a:t> _____________________________________</a:t>
            </a:r>
            <a:endParaRPr lang="ru-RU" sz="1200" dirty="0" smtClean="0"/>
          </a:p>
          <a:p>
            <a:r>
              <a:rPr lang="ru-RU" dirty="0" smtClean="0"/>
              <a:t> </a:t>
            </a:r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33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2962275" y="142876"/>
            <a:ext cx="3694642" cy="704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Мониторинг данных проекта </a:t>
            </a:r>
            <a:endParaRPr lang="en-US" sz="1600" b="1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до начала реализации </a:t>
            </a: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F5380987-9B63-4367-A7CF-CDDBCEDC0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27946699"/>
              </p:ext>
            </p:extLst>
          </p:nvPr>
        </p:nvGraphicFramePr>
        <p:xfrm>
          <a:off x="913288" y="1014217"/>
          <a:ext cx="7803153" cy="510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993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1800" y="0"/>
            <a:ext cx="726440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 АНКЕТА ДЛЯ ПАЦИЕНТОВ</a:t>
            </a:r>
            <a:endParaRPr lang="ru-RU" sz="1100" dirty="0" smtClean="0"/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Знаете ли Вы о существовании следующего заключения:   «ребенок в трудной жизненной ситуации»?                                                               ДА/НЕТ</a:t>
            </a:r>
          </a:p>
          <a:p>
            <a:r>
              <a:rPr lang="ru-RU" sz="1100" dirty="0" smtClean="0"/>
              <a:t>Если Ваш ребенок находится «в трудной жизненной ситуации»,  знаете ли Вы, куда можно обратиться за помощью?                                        ДА/НЕТ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Испытываете ли Вы трудности в получении:</a:t>
            </a:r>
          </a:p>
          <a:p>
            <a:r>
              <a:rPr lang="ru-RU" sz="1100" b="1" dirty="0" smtClean="0"/>
              <a:t>Медицинской помощи</a:t>
            </a:r>
            <a:r>
              <a:rPr lang="ru-RU" sz="1100" dirty="0" smtClean="0"/>
              <a:t> (прохождение диспансеризации, проведение  </a:t>
            </a:r>
          </a:p>
          <a:p>
            <a:r>
              <a:rPr lang="ru-RU" sz="1100" dirty="0" smtClean="0"/>
              <a:t>      дополнительных необходимых консультаций, инструментальных    </a:t>
            </a:r>
          </a:p>
          <a:p>
            <a:r>
              <a:rPr lang="ru-RU" sz="1100" dirty="0" smtClean="0"/>
              <a:t>      исследований, клинических анализов)?                                       ДА/НЕТ</a:t>
            </a:r>
          </a:p>
          <a:p>
            <a:r>
              <a:rPr lang="ru-RU" sz="1100" dirty="0" smtClean="0"/>
              <a:t>если ДА,  то какие проблемы, у каких специалистов (нет записи, долгое время ожидания, отсутствие специалиста, очереди и </a:t>
            </a:r>
            <a:r>
              <a:rPr lang="ru-RU" sz="1100" dirty="0" err="1" smtClean="0"/>
              <a:t>т.д</a:t>
            </a:r>
            <a:r>
              <a:rPr lang="ru-RU" sz="1100" dirty="0" smtClean="0"/>
              <a:t>):</a:t>
            </a:r>
          </a:p>
          <a:p>
            <a:r>
              <a:rPr lang="ru-RU" sz="1100" dirty="0" smtClean="0"/>
              <a:t>-врач- офтальмолог –</a:t>
            </a:r>
          </a:p>
          <a:p>
            <a:r>
              <a:rPr lang="ru-RU" sz="1100" dirty="0" smtClean="0"/>
              <a:t>-врач -акушер-гинеколог  –</a:t>
            </a:r>
          </a:p>
          <a:p>
            <a:r>
              <a:rPr lang="ru-RU" sz="1100" dirty="0" smtClean="0"/>
              <a:t>-врач- детский ортопед-травматолог –</a:t>
            </a:r>
          </a:p>
          <a:p>
            <a:r>
              <a:rPr lang="ru-RU" sz="1100" dirty="0" smtClean="0"/>
              <a:t>-врач -детский эндокринолог –</a:t>
            </a:r>
          </a:p>
          <a:p>
            <a:r>
              <a:rPr lang="ru-RU" sz="1100" dirty="0" smtClean="0"/>
              <a:t>- врач - детский хирург -   </a:t>
            </a:r>
          </a:p>
          <a:p>
            <a:r>
              <a:rPr lang="ru-RU" sz="1100" dirty="0" smtClean="0"/>
              <a:t>- врач- детский уролог - </a:t>
            </a:r>
            <a:r>
              <a:rPr lang="ru-RU" sz="1100" dirty="0" err="1" smtClean="0"/>
              <a:t>андролог</a:t>
            </a:r>
            <a:r>
              <a:rPr lang="ru-RU" sz="1100" dirty="0" smtClean="0"/>
              <a:t> -  </a:t>
            </a:r>
          </a:p>
          <a:p>
            <a:r>
              <a:rPr lang="ru-RU" sz="1100" dirty="0" smtClean="0"/>
              <a:t>- врач- детский стоматолог –</a:t>
            </a:r>
          </a:p>
          <a:p>
            <a:r>
              <a:rPr lang="ru-RU" sz="1100" dirty="0" smtClean="0"/>
              <a:t>- врач- невролог –</a:t>
            </a:r>
          </a:p>
          <a:p>
            <a:r>
              <a:rPr lang="ru-RU" sz="1100" dirty="0" smtClean="0"/>
              <a:t>- врач- отоларинголог –</a:t>
            </a:r>
          </a:p>
          <a:p>
            <a:r>
              <a:rPr lang="ru-RU" sz="1100" dirty="0" smtClean="0"/>
              <a:t>- врач- психиатр детский, врач-психиатр подростковый –</a:t>
            </a:r>
          </a:p>
          <a:p>
            <a:r>
              <a:rPr lang="ru-RU" sz="1100" dirty="0" smtClean="0"/>
              <a:t>-электрокардиография –</a:t>
            </a:r>
          </a:p>
          <a:p>
            <a:r>
              <a:rPr lang="ru-RU" sz="1100" dirty="0" smtClean="0"/>
              <a:t>-Ультразвуковое исследование -</a:t>
            </a:r>
          </a:p>
          <a:p>
            <a:r>
              <a:rPr lang="ru-RU" sz="1100" dirty="0" smtClean="0"/>
              <a:t>- клиническая лаборатория (анализы крови, мочи)-</a:t>
            </a:r>
          </a:p>
          <a:p>
            <a:r>
              <a:rPr lang="ru-RU" sz="1100" dirty="0" smtClean="0"/>
              <a:t>Возникают ли у Вас трудности при необходимости посещения узких специалистов                                                                        ДА/НЕТ</a:t>
            </a:r>
          </a:p>
          <a:p>
            <a:r>
              <a:rPr lang="ru-RU" sz="1100" dirty="0" smtClean="0"/>
              <a:t> Если ДА , то  каких специалистов</a:t>
            </a:r>
          </a:p>
          <a:p>
            <a:r>
              <a:rPr lang="ru-RU" sz="1100" dirty="0" smtClean="0"/>
              <a:t>____________________________________________________________________</a:t>
            </a:r>
          </a:p>
          <a:p>
            <a:r>
              <a:rPr lang="ru-RU" sz="1100" b="1" dirty="0" smtClean="0"/>
              <a:t>Социальной помощи</a:t>
            </a:r>
            <a:r>
              <a:rPr lang="ru-RU" sz="1100" dirty="0" smtClean="0"/>
              <a:t> ( решение Ваших социальных проблем, получение консультации и помощь социального работника и т.д.)             ДА/НЕТ</a:t>
            </a:r>
          </a:p>
          <a:p>
            <a:r>
              <a:rPr lang="ru-RU" sz="1100" dirty="0" smtClean="0"/>
              <a:t>Знаете ли Вы, что можете получить психологическую помощь (консультация психолога как Вашему ребенка, так и остальным членам семьи) 		ДА/НЕТ</a:t>
            </a:r>
          </a:p>
          <a:p>
            <a:r>
              <a:rPr lang="ru-RU" sz="1100" dirty="0" smtClean="0"/>
              <a:t>Информируют ли Вас медицинские работники о необходимости ежегодного  проведения  Вашему ребенку профилактического медицинского осмотра 		ДА/НЕТ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446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1048692"/>
            <a:ext cx="5301443" cy="25509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4186592" y="3690696"/>
            <a:ext cx="4790696" cy="24727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714595" y="82715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13288" y="883765"/>
            <a:ext cx="8064000" cy="5343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450" indent="-171450">
              <a:lnSpc>
                <a:spcPct val="100000"/>
              </a:lnSpc>
              <a:buFontTx/>
              <a:buChar char="-"/>
            </a:pPr>
            <a:endParaRPr lang="ru-RU" sz="9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BA0BD48-44D7-49F5-8BD8-6315AD0FD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34" y="1137326"/>
            <a:ext cx="49271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CAA17F4B-9658-4491-893F-D858ABB87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34661573"/>
              </p:ext>
            </p:extLst>
          </p:nvPr>
        </p:nvGraphicFramePr>
        <p:xfrm>
          <a:off x="291972" y="1096211"/>
          <a:ext cx="8353593" cy="498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13566" y="5018609"/>
            <a:ext cx="8116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законных представителей  детей, оказавшихся в трудной жизненной ситуации показал, что объективные трудности, имеются в равных долях при  желании получить социальную и психологическую помощь. И меньшая часть законных представителей испытывает трудности при обращении за медицинской помощью.  Это  доказывает необходимость  создания  отдельной службы для оказания медицинской, социальной и психологической помощи детям, оказавшимся в трудной жизненной ситуации и их родителям/иным законным представителям.</a:t>
            </a:r>
          </a:p>
        </p:txBody>
      </p:sp>
    </p:spTree>
    <p:extLst>
      <p:ext uri="{BB962C8B-B14F-4D97-AF65-F5344CB8AC3E}">
        <p14:creationId xmlns:p14="http://schemas.microsoft.com/office/powerpoint/2010/main" xmlns="" val="23903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altLang="ru-RU" sz="24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проблем</a:t>
            </a:r>
            <a:br>
              <a:rPr lang="ru-RU" altLang="ru-RU" sz="24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3740277"/>
              </p:ext>
            </p:extLst>
          </p:nvPr>
        </p:nvGraphicFramePr>
        <p:xfrm>
          <a:off x="427559" y="1066421"/>
          <a:ext cx="8252966" cy="612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5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4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5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73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58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07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38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458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№</a:t>
                      </a:r>
                    </a:p>
                    <a:p>
                      <a:pPr algn="just"/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/</a:t>
                      </a:r>
                      <a:r>
                        <a:rPr lang="ru-RU" sz="1200" dirty="0" err="1"/>
                        <a:t>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Наименование проблемы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Дата</a:t>
                      </a:r>
                    </a:p>
                    <a:p>
                      <a:pPr algn="just"/>
                      <a:r>
                        <a:rPr lang="ru-RU" sz="1200" dirty="0"/>
                        <a:t>написания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Статус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/>
                    </a:p>
                    <a:p>
                      <a:pPr algn="just"/>
                      <a:r>
                        <a:rPr lang="ru-RU" sz="1200" dirty="0"/>
                        <a:t>Ф.И.О. </a:t>
                      </a:r>
                    </a:p>
                    <a:p>
                      <a:pPr algn="just"/>
                      <a:r>
                        <a:rPr lang="ru-RU" sz="1200" dirty="0"/>
                        <a:t>исполнителя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Дата</a:t>
                      </a:r>
                    </a:p>
                    <a:p>
                      <a:pPr algn="just"/>
                      <a:r>
                        <a:rPr lang="ru-RU" sz="1200" dirty="0" smtClean="0"/>
                        <a:t>Решения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208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  <a:cs typeface="+mn-cs"/>
                        </a:rPr>
                        <a:t>Отсутствие</a:t>
                      </a:r>
                      <a:r>
                        <a:rPr lang="ru-RU" sz="1200" baseline="0" dirty="0" smtClean="0">
                          <a:latin typeface="+mn-lt"/>
                          <a:cs typeface="+mn-cs"/>
                        </a:rPr>
                        <a:t> и</a:t>
                      </a:r>
                      <a:r>
                        <a:rPr lang="ru-RU" sz="1200" dirty="0" smtClean="0">
                          <a:latin typeface="+mn-lt"/>
                          <a:cs typeface="+mn-cs"/>
                        </a:rPr>
                        <a:t>нформирования</a:t>
                      </a:r>
                      <a:r>
                        <a:rPr lang="ru-RU" sz="1200" baseline="0" dirty="0" smtClean="0">
                          <a:latin typeface="+mn-lt"/>
                          <a:cs typeface="+mn-cs"/>
                        </a:rPr>
                        <a:t> законных представителей о необходимости прохождения профилактического медицинского осмотра  с несовершеннолетним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24.03.2021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Участковые медицинские сестры 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58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Отсутствие актуальных списков детей состоящих в СОП и испытывающих трудности в адаптации для предоставления фельдшерам ФАП, врачебных амбулаторий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24.03.2021</a:t>
                      </a: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Участковые медицинские сестры 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51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  <a:cs typeface="+mn-cs"/>
                        </a:rPr>
                        <a:t>3.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Длительный</a:t>
                      </a:r>
                      <a:r>
                        <a:rPr lang="ru-RU" sz="1200" baseline="0" dirty="0" smtClean="0"/>
                        <a:t> период ожидания приёма </a:t>
                      </a:r>
                      <a:r>
                        <a:rPr lang="ru-RU" sz="1200" dirty="0" smtClean="0"/>
                        <a:t> узкого  специалиста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22.04.2021</a:t>
                      </a: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внебольничной помощи Губанова Т.А.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58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  <a:cs typeface="+mn-cs"/>
                        </a:rPr>
                        <a:t>4.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Наличие очереди в лабораторию и диагностические кабинеты (УЗИ, ЭКГ)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22.04.2021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внебольничной помощи Губанова Т.А.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27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  <a:cs typeface="+mn-cs"/>
                        </a:rPr>
                        <a:t>5.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latin typeface="+mn-lt"/>
                          <a:cs typeface="+mn-cs"/>
                        </a:rPr>
                        <a:t>Отсутствие взаимодействия с фельдшерами ФАП, врачебных амбулаторий (предварительный осмотр, антропометрия, заполнение документации)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22.04.2021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кабинета МСП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Руденских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М.С.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589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  <a:cs typeface="+mn-cs"/>
                        </a:rPr>
                        <a:t>6.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полное оснащение кабинета МСП согласно приказа МЗ РФ № 92 от 07.03.2018г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22.04.2021</a:t>
                      </a: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внебольничной помощи Губанова Т.А.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977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altLang="ru-RU" sz="24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проблем</a:t>
            </a:r>
            <a:br>
              <a:rPr lang="ru-RU" altLang="ru-RU" sz="24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2566058"/>
              </p:ext>
            </p:extLst>
          </p:nvPr>
        </p:nvGraphicFramePr>
        <p:xfrm>
          <a:off x="881096" y="879894"/>
          <a:ext cx="8160106" cy="38088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4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5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86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8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35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38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0824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№</a:t>
                      </a:r>
                    </a:p>
                    <a:p>
                      <a:pPr algn="l"/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/</a:t>
                      </a:r>
                      <a:r>
                        <a:rPr lang="ru-RU" sz="1200" dirty="0" err="1"/>
                        <a:t>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  <a:p>
                      <a:pPr algn="l"/>
                      <a:r>
                        <a:rPr lang="ru-RU" sz="1200" dirty="0"/>
                        <a:t>Наименование проблемы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Дата</a:t>
                      </a:r>
                    </a:p>
                    <a:p>
                      <a:pPr algn="l"/>
                      <a:r>
                        <a:rPr lang="ru-RU" sz="1200" dirty="0"/>
                        <a:t>написания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  <a:p>
                      <a:pPr algn="l"/>
                      <a:r>
                        <a:rPr lang="ru-RU" sz="1200" dirty="0"/>
                        <a:t>Статус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  <a:p>
                      <a:pPr algn="l"/>
                      <a:r>
                        <a:rPr lang="ru-RU" sz="1200" dirty="0"/>
                        <a:t>Ф.И.О. </a:t>
                      </a:r>
                    </a:p>
                    <a:p>
                      <a:pPr algn="l"/>
                      <a:r>
                        <a:rPr lang="ru-RU" sz="1200" dirty="0"/>
                        <a:t>исполнителя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Дата</a:t>
                      </a:r>
                    </a:p>
                    <a:p>
                      <a:pPr algn="l"/>
                      <a:r>
                        <a:rPr lang="ru-RU" sz="1200" dirty="0"/>
                        <a:t>решения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14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  <a:cs typeface="+mn-cs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latin typeface="+mn-lt"/>
                          <a:cs typeface="+mn-cs"/>
                        </a:rPr>
                        <a:t>Отсутствие  предварительной записи в программе МИС к узким специалистам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22.04.2021</a:t>
                      </a: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Програмист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Ионов С.В.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14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прописанной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роли узких специалистов в МИС участвующих в профилактических медицинских осмотрах.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22.04.2021</a:t>
                      </a: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Програмист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Ионов С.В.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4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оснащены оборудованием для остров детей кабинеты УЗИ, офтальмолога и ЭКГ.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22.04.2021</a:t>
                      </a: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врач Новиков В.В.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4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 в программе МИС сигнальных сведений о проживании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ребёнка в семье, состоящей в СОП и испытывающей трудности в адаптации.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22.04.2021</a:t>
                      </a: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Райпедиатр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Панова М.Г.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21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788194" y="1220775"/>
            <a:ext cx="8003468" cy="349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981075" lvl="0" indent="-981075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Что?         Заполнение  карты  МИС  ребенка в трудной жизненной ситуации во   вкладках «дополнительные сведения по семье» и «социальный статус» </a:t>
            </a:r>
          </a:p>
          <a:p>
            <a:pPr lvl="0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Где?    В медико-социальном кабинете детского поликлинического отделения ГБУЗ НСО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Кочковская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ЦРБ», кабинеты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врачей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специалистов</a:t>
            </a:r>
          </a:p>
          <a:p>
            <a:pPr lvl="0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Когда?     01.03.2021</a:t>
            </a:r>
          </a:p>
          <a:p>
            <a:pPr lvl="0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Сколько? составила 0%</a:t>
            </a:r>
          </a:p>
          <a:p>
            <a:pPr algn="just"/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algn="just"/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3093087" y="278686"/>
            <a:ext cx="5097355" cy="592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Основная проблема процесса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xmlns="" val="248217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1010314" y="1945448"/>
            <a:ext cx="7455092" cy="182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981075" lvl="0" indent="-981075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Что?     Заполнение  карты  МИС  ребенка в трудной жизненной ситуации во   вкладках «дополнительные сведения по семье» и «социальный статус» </a:t>
            </a:r>
          </a:p>
          <a:p>
            <a:pPr lvl="0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Где?   </a:t>
            </a:r>
          </a:p>
          <a:p>
            <a:pPr lvl="0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Когда?     19.07.2021</a:t>
            </a:r>
          </a:p>
          <a:p>
            <a:pPr lvl="0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Сколько? составила 0%</a:t>
            </a:r>
          </a:p>
        </p:txBody>
      </p:sp>
      <p:sp>
        <p:nvSpPr>
          <p:cNvPr id="58" name="CustomShape 5"/>
          <p:cNvSpPr/>
          <p:nvPr/>
        </p:nvSpPr>
        <p:spPr>
          <a:xfrm>
            <a:off x="3847070" y="206670"/>
            <a:ext cx="4348468" cy="470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Ключевая цель проекта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C217AD-93D5-4C65-BE99-4B8560A35AC1}"/>
              </a:ext>
            </a:extLst>
          </p:cNvPr>
          <p:cNvSpPr/>
          <p:nvPr/>
        </p:nvSpPr>
        <p:spPr>
          <a:xfrm>
            <a:off x="3349267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xmlns="" val="18231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748542" y="218758"/>
            <a:ext cx="6428779" cy="1768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rcRect l="6829" t="6066" r="24756" b="7634"/>
          <a:stretch>
            <a:fillRect/>
          </a:stretch>
        </p:blipFill>
        <p:spPr>
          <a:xfrm rot="5400000">
            <a:off x="2441678" y="-1080220"/>
            <a:ext cx="4371000" cy="8939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281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223986" y="193695"/>
            <a:ext cx="5966456" cy="483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Вовлеченные лица и границы процесса 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14400" y="1726278"/>
            <a:ext cx="7952136" cy="44586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Заказчик проекта: 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Новиков Владимир Владимирович </a:t>
            </a: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Процесс: </a:t>
            </a:r>
            <a:r>
              <a:rPr lang="ru-RU" altLang="ru-RU" b="1" spc="-1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медико-социальной помощи несовершеннолетним в категории СОП и испытывающих трудности в социальной адаптации </a:t>
            </a:r>
          </a:p>
          <a:p>
            <a:pPr algn="ctr">
              <a:lnSpc>
                <a:spcPct val="100000"/>
              </a:lnSpc>
            </a:pPr>
            <a:endParaRPr lang="ru-RU" altLang="ru-RU" sz="16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Границы </a:t>
            </a: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процесса: </a:t>
            </a:r>
            <a:endParaRPr lang="ru-RU" sz="16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Наачало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: от </a:t>
            </a: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момента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внесения записи   в МИС ребенка</a:t>
            </a: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, оказавшегося в трудной жизненной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ситуации</a:t>
            </a:r>
            <a:endParaRPr lang="ru-RU" sz="16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Окончание: </a:t>
            </a: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до </a:t>
            </a:r>
            <a:r>
              <a:rPr lang="ru-RU" sz="1600" b="1" u="sng" spc="-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100% внесения амбулаторных карт в МИС на детей,</a:t>
            </a:r>
            <a:r>
              <a:rPr lang="ru-RU" sz="1600" b="1" u="sng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оказавшегося в трудной жизненной ситуации</a:t>
            </a:r>
            <a:endParaRPr lang="ru-RU" sz="1600" b="1" u="sng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Руководитель проекта –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Панова Марина Геннадьевна</a:t>
            </a: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Команда проекта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–  Астапова Елена  Александровна        </a:t>
            </a:r>
            <a:r>
              <a:rPr lang="ru-RU" sz="1600" b="1" u="sng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Юстус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Виктория    </a:t>
            </a:r>
          </a:p>
          <a:p>
            <a:pPr>
              <a:lnSpc>
                <a:spcPct val="100000"/>
              </a:lnSpc>
            </a:pP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 </a:t>
            </a:r>
            <a:r>
              <a:rPr lang="ru-RU" sz="1600" b="1" u="sng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Руденских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Маргарита Сергеевна        Сергеевна</a:t>
            </a:r>
          </a:p>
          <a:p>
            <a:pPr>
              <a:lnSpc>
                <a:spcPct val="100000"/>
              </a:lnSpc>
            </a:pP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 Волошина Надежда Викторовна</a:t>
            </a:r>
          </a:p>
          <a:p>
            <a:pPr>
              <a:lnSpc>
                <a:spcPct val="100000"/>
              </a:lnSpc>
            </a:pP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 </a:t>
            </a:r>
            <a:r>
              <a:rPr lang="ru-RU" sz="1600" b="1" u="sng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Ракова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Марина Владимировна</a:t>
            </a:r>
          </a:p>
          <a:p>
            <a:pPr>
              <a:lnSpc>
                <a:spcPct val="100000"/>
              </a:lnSpc>
            </a:pP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 Тихоненко Татьяна Викторовна</a:t>
            </a:r>
          </a:p>
          <a:p>
            <a:pPr>
              <a:lnSpc>
                <a:spcPct val="100000"/>
              </a:lnSpc>
            </a:pP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 Попова Ольга Валерьевна</a:t>
            </a:r>
          </a:p>
          <a:p>
            <a:pPr>
              <a:lnSpc>
                <a:spcPct val="100000"/>
              </a:lnSpc>
            </a:pPr>
            <a:endParaRPr lang="ru-RU" sz="1600" b="1" u="sng" spc="-1" dirty="0" smtClean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u="sng" strike="noStrike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                   </a:t>
            </a: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xmlns="" val="107316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025057" y="278686"/>
            <a:ext cx="6165386" cy="592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ГБУЗ НСО «Кочковская ЦРБ»</a:t>
            </a:r>
            <a:endParaRPr lang="ru-RU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355" y="651806"/>
            <a:ext cx="7556125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НСО «Кочковская центральная районная больница» расположена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с.Кочки,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Кочковского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Новосибирской области, является многопрофильной  медицинской организацией, оказывает первичную медико-санитарную помощь населению численностью 13 828 человек. Детское население составляет 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Детей первого года жизни 67.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МЗ НСО от 21.11.2018 № 3723 с 2019 года поликлиника участвует в проекте «Новая модель медицинской организации, оказывающей первичную медико-санитарную помощь» на базе педиатрического отделения 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амбулаторно-поликлинического отделения: рентгенологическое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физиотерапевтический кабинет, эндоскопический кабинет, кабинет неотложной помощи детскому населению, кабинет неотложной помощи взрослому населению, инфекционный кабинет, неврологический кабинет, офтальмологический кабинет, психиатрический кабинет, хирургический кабинет, акушерско-гинекологический кабинет, фтизиатрический кабинет, процедурный кабинет, кабинет медицинской профилактики, кабинет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дневной стационар для взрослых, кабинет функциональной диагностики, наркологический кабинет, дерматовенерологический кабинет, стоматологический кабинет, кабинет участкового терапевта, кабинет ультразвуковой диагностики, прививочный кабинет, зубопротезный кабинет, регистратура, клинико-диагностическая лаборатория, онкологический кабинет,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участковых педиатров.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в ГБУЗ НСО «Кочковская ЦРБ» ведётся по 30 специальностям.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территории обслуживания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педиатрических участка (работают 3 врача педиатра участковых и 3 медицинских сестры участковые), также 3 врачебных амбулатории (с.Черновка, с.Решёты, с.Быструха), 13 ФАП.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09823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3199760" y="274484"/>
            <a:ext cx="496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 проекта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595619" y="1283849"/>
            <a:ext cx="8270916" cy="494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265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Описание проблемы:</a:t>
            </a: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4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Что?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	Отсутствие полной информации в МИС о ребенке, попавшем  в ТЖС и </a:t>
            </a: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отсутствие комплексного плана работы с несовершеннолетним и его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семьей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4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Где?    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	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медико-социальном кабинете детского поликлинического отделения ГБУЗ НСО «</a:t>
            </a:r>
            <a:r>
              <a:rPr lang="ru-RU" sz="1400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Кочковская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ЦРБ», кабинеты узких специалистов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400" strike="noStrike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Когда? 	</a:t>
            </a:r>
            <a:r>
              <a:rPr lang="ru-RU" sz="1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	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</a:t>
            </a:r>
            <a:r>
              <a:rPr lang="ru-RU" sz="1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а </a:t>
            </a:r>
            <a:r>
              <a:rPr lang="ru-RU" sz="1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01.03.2021</a:t>
            </a:r>
            <a:endParaRPr lang="ru-RU" sz="1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4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Сколько?	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	Составляет - 0</a:t>
            </a:r>
            <a:endParaRPr lang="ru-RU" sz="1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2. </a:t>
            </a:r>
            <a:r>
              <a:rPr lang="ru-RU" sz="1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Влияние  на цели/задачи (что будет, если проект не реализовать): 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Отсутствие полноценного сопровождения ребенка, находящегося в трудной жизненной ситуации и предупреждения реализации медико-социальных рисков.</a:t>
            </a:r>
            <a:endParaRPr lang="ru-RU" sz="1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Отсутствие полной информация в МИС о ребенке приводит к отсутствию преемственности между врачами и медицинскими организациями, что приводит к прекращению сопровождения ребенка в ТЖС и семьи.</a:t>
            </a:r>
          </a:p>
          <a:p>
            <a:pPr marL="342900" indent="-342900">
              <a:lnSpc>
                <a:spcPct val="100000"/>
              </a:lnSpc>
              <a:buAutoNum type="arabicPeriod" startAt="3"/>
            </a:pPr>
            <a:r>
              <a:rPr lang="ru-RU" sz="1600" b="1" u="sng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Трудоемкость </a:t>
            </a:r>
            <a:r>
              <a:rPr lang="ru-RU" sz="16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процесса</a:t>
            </a:r>
            <a:r>
              <a:rPr lang="en-US" sz="16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(</a:t>
            </a:r>
            <a:r>
              <a:rPr lang="ru-RU" sz="16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том числе кросс-функциональность):</a:t>
            </a:r>
          </a:p>
          <a:p>
            <a:pPr marL="343535" indent="-34290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3"/>
            </a:pPr>
            <a:r>
              <a:rPr lang="ru-RU" sz="1600" b="1" u="sng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Неудовлетворенность </a:t>
            </a:r>
            <a:r>
              <a:rPr lang="ru-RU" sz="16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заказчика: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Недостаточная эффективность работы медико-социального кабинета на начальном этапе его организации с детьми , попавшими в ТЖС или СОП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, трудности при оценке заключений узких специалистов.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Сложность контроля за медико-социальным сопровождением детей, находящихся  в ТЖС, а также организацией взаимодействия медицинских работников между собой и с иными органами.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endParaRPr lang="ru-RU" sz="1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endParaRPr lang="en-US" sz="1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5"/>
          <p:cNvSpPr/>
          <p:nvPr/>
        </p:nvSpPr>
        <p:spPr>
          <a:xfrm>
            <a:off x="3473834" y="317096"/>
            <a:ext cx="41461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</a:t>
            </a:r>
          </a:p>
        </p:txBody>
      </p:sp>
      <p:graphicFrame>
        <p:nvGraphicFramePr>
          <p:cNvPr id="77" name="Table 6"/>
          <p:cNvGraphicFramePr/>
          <p:nvPr>
            <p:extLst>
              <p:ext uri="{D42A27DB-BD31-4B8C-83A1-F6EECF244321}">
                <p14:modId xmlns:p14="http://schemas.microsoft.com/office/powerpoint/2010/main" xmlns="" val="332896255"/>
              </p:ext>
            </p:extLst>
          </p:nvPr>
        </p:nvGraphicFramePr>
        <p:xfrm>
          <a:off x="832512" y="1937981"/>
          <a:ext cx="7357927" cy="17983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98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2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7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0" strike="noStrike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Цель</a:t>
                      </a:r>
                      <a:endParaRPr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Текущий показатель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ru-RU" sz="1400" b="1" i="0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на 01.03.2021</a:t>
                      </a:r>
                      <a:endParaRPr lang="ru-RU" sz="1400" b="1" i="0" strike="noStrike" spc="-1" dirty="0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(ед.изм)</a:t>
                      </a:r>
                      <a:endParaRPr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Целевой пока</a:t>
                      </a:r>
                      <a:r>
                        <a:rPr lang="ru-RU" sz="1400" b="1" i="0" strike="noStrike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з</a:t>
                      </a:r>
                      <a:r>
                        <a:rPr lang="ru-RU" sz="1400" b="1" i="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атель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0" strike="noStrike" kern="1200" spc="-1" dirty="0" smtClean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19.08.2021</a:t>
                      </a:r>
                      <a:endParaRPr lang="ru-RU" sz="1400" b="1" i="0" strike="noStrike" spc="-1" dirty="0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(ед.</a:t>
                      </a:r>
                      <a:r>
                        <a:rPr lang="ru-RU" sz="1400" b="1" i="0" strike="noStrike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изм)</a:t>
                      </a:r>
                      <a:endParaRPr lang="ru-RU" sz="1400" b="1" i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932">
                <a:tc>
                  <a:txBody>
                    <a:bodyPr/>
                    <a:lstStyle/>
                    <a:p>
                      <a:pPr marL="0" marR="0" lvl="0" indent="0" algn="l" defTabSz="209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/>
                        <a:t>Заполнение  карты в МИС  ребенка в трудной жизненной ситуации во вкладках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</a:rPr>
                        <a:t>«дополнительные сведения по семье» и «социальный статус»</a:t>
                      </a:r>
                      <a:endParaRPr lang="ru-RU" sz="1400" b="1" i="0" dirty="0"/>
                    </a:p>
                    <a:p>
                      <a:pPr marL="0" indent="0" algn="l" defTabSz="20955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1400" b="1" i="0" strike="noStrike" kern="1200" spc="-1" dirty="0">
                        <a:solidFill>
                          <a:schemeClr val="bg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400" b="1" i="0" strike="noStrike" kern="120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0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1400" b="1" i="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400" b="1" i="0" strike="noStrike" kern="120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100%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endParaRPr lang="ru-RU" altLang="en-US" sz="1400" b="1" i="0" strike="noStrike" kern="12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77D3B4F-D915-45C3-9B6C-FB79753D263C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89486B14-5965-434E-91D0-B8FF749C0A96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555FC85-614F-46A3-814E-560442A1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52049DC-1E30-4E7C-A8D8-8BE34A3958FC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9D3DC59-51E5-48AB-A9D6-90C2B59A2A30}"/>
              </a:ext>
            </a:extLst>
          </p:cNvPr>
          <p:cNvSpPr/>
          <p:nvPr/>
        </p:nvSpPr>
        <p:spPr>
          <a:xfrm>
            <a:off x="3349267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8C7174-624A-43E9-AA08-9361515816BA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3107531" y="238631"/>
            <a:ext cx="496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Ключевые сроки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8" name="Table 6"/>
          <p:cNvGraphicFramePr/>
          <p:nvPr>
            <p:extLst>
              <p:ext uri="{D42A27DB-BD31-4B8C-83A1-F6EECF244321}">
                <p14:modId xmlns:p14="http://schemas.microsoft.com/office/powerpoint/2010/main" xmlns="" val="3479153389"/>
              </p:ext>
            </p:extLst>
          </p:nvPr>
        </p:nvGraphicFramePr>
        <p:xfrm>
          <a:off x="778374" y="1515186"/>
          <a:ext cx="7412068" cy="331327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99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8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4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Фаза проекта </a:t>
                      </a:r>
                      <a:endParaRPr lang="ru-RU" sz="16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Начало</a:t>
                      </a:r>
                      <a:endParaRPr lang="ru-RU" sz="1600" b="1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Окончание</a:t>
                      </a:r>
                      <a:endParaRPr lang="ru-RU" sz="1600" b="1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и открытие проекта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15.03.2021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04.04.2021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Диагностика и целевое состояние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05.04.2021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02.05.2021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улучшений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03.05.2021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06.06.2021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Закрепление результатов и закрытие проекта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07.06.2021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04.07.2021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Доклад о результатах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05.07.2021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18.07.2021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360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079BE8C-EB62-4FB0-83E1-1350ABEF0D40}"/>
              </a:ext>
            </a:extLst>
          </p:cNvPr>
          <p:cNvSpPr/>
          <p:nvPr/>
        </p:nvSpPr>
        <p:spPr>
          <a:xfrm>
            <a:off x="771632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A502FAE-6D88-40AA-89BD-2F3DD805C056}"/>
              </a:ext>
            </a:extLst>
          </p:cNvPr>
          <p:cNvSpPr/>
          <p:nvPr/>
        </p:nvSpPr>
        <p:spPr>
          <a:xfrm>
            <a:off x="3395769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4630B47-E69C-4B11-BEBF-8C8E28968489}"/>
              </a:ext>
            </a:extLst>
          </p:cNvPr>
          <p:cNvSpPr/>
          <p:nvPr/>
        </p:nvSpPr>
        <p:spPr>
          <a:xfrm>
            <a:off x="5972427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7B8B86EB-52C5-4D9C-9BFF-C55CF76A4B41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sp>
        <p:nvSpPr>
          <p:cNvPr id="15" name="CustomShape 6">
            <a:extLst>
              <a:ext uri="{FF2B5EF4-FFF2-40B4-BE49-F238E27FC236}">
                <a16:creationId xmlns:a16="http://schemas.microsoft.com/office/drawing/2014/main" xmlns="" id="{FD912AAF-53B9-4E07-84DD-E3ED23D1B59B}"/>
              </a:ext>
            </a:extLst>
          </p:cNvPr>
          <p:cNvSpPr/>
          <p:nvPr/>
        </p:nvSpPr>
        <p:spPr>
          <a:xfrm>
            <a:off x="136025" y="159976"/>
            <a:ext cx="1650661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xmlns="" id="{48967F94-8B95-46E9-808D-9F282A0153E1}"/>
              </a:ext>
            </a:extLst>
          </p:cNvPr>
          <p:cNvSpPr/>
          <p:nvPr/>
        </p:nvSpPr>
        <p:spPr>
          <a:xfrm>
            <a:off x="6718500" y="185999"/>
            <a:ext cx="210636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b="16623"/>
          <a:stretch>
            <a:fillRect/>
          </a:stretch>
        </p:blipFill>
        <p:spPr bwMode="auto">
          <a:xfrm>
            <a:off x="861582" y="0"/>
            <a:ext cx="7525673" cy="61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9900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88194" y="923274"/>
            <a:ext cx="7771680" cy="4097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999830" y="279300"/>
            <a:ext cx="6190612" cy="559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Лист хронометража текущего процесса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553001" y="1797016"/>
            <a:ext cx="7954814" cy="385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CDE4D93-6826-4E62-BEC1-C1968AD2E534}"/>
              </a:ext>
            </a:extLst>
          </p:cNvPr>
          <p:cNvSpPr txBox="1"/>
          <p:nvPr/>
        </p:nvSpPr>
        <p:spPr>
          <a:xfrm>
            <a:off x="1226307" y="1004037"/>
            <a:ext cx="757457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Реестр потерь</a:t>
            </a:r>
          </a:p>
          <a:p>
            <a:pPr eaLnBrk="1" hangingPunct="1">
              <a:defRPr/>
            </a:pPr>
            <a:endParaRPr lang="ru-RU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Дополнительная обработка – поиск в амбулаторной карте ребенка и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МИС данных по причине трудной жизненной ситуации. При 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отсутствии данных узнает их у участкового врача, участковой 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медицинской 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сестры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, поиск в амбулаторной карте заключений узких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     специалистов</a:t>
            </a:r>
            <a:endParaRPr lang="ru-RU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buAutoNum type="arabicPeriod" startAt="2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Дополнительные перемещения – осуществление повторного патронажа и сбор анамнеза.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3.   Дефекты/брак –  дефект наблюдения за детьми в трудной жизненной      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ситуации, связанных с 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отсутствием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данных в карте МИС. Брак </a:t>
            </a:r>
            <a:endParaRPr lang="ru-RU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проявляется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несвоевременном взятии на учет, отсутствие плана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медико-социального сопровождения,  несвоевременное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обследование и лечение, проведение диспансеризации и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профилактического осмотра. Отсутствие оказания психологической и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социальной помощи. Несвоевременное информирование органов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опеки, правоохранительных органов и прокуратуры.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4563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999830" y="279300"/>
            <a:ext cx="6190612" cy="559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Карта состояния текущего 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4FA909A-285B-47D7-B4B1-353F59537B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6454" y="1159769"/>
            <a:ext cx="788966" cy="40514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23900C0-C8F2-4823-BA74-CC64E3C120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75882">
            <a:off x="6450068" y="1687909"/>
            <a:ext cx="726826" cy="343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7499CD4-149C-49D2-A16A-267305AF9D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453" y="2759342"/>
            <a:ext cx="726826" cy="3435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B119B48-FF00-40CE-8509-4151355556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6032" y="2784001"/>
            <a:ext cx="726826" cy="343500"/>
          </a:xfrm>
          <a:prstGeom prst="rect">
            <a:avLst/>
          </a:prstGeom>
        </p:spPr>
      </p:pic>
      <p:grpSp>
        <p:nvGrpSpPr>
          <p:cNvPr id="3" name="Группа 44">
            <a:extLst>
              <a:ext uri="{FF2B5EF4-FFF2-40B4-BE49-F238E27FC236}">
                <a16:creationId xmlns:a16="http://schemas.microsoft.com/office/drawing/2014/main" xmlns="" id="{D953BEC5-9648-4DCC-B3C0-A3486C567276}"/>
              </a:ext>
            </a:extLst>
          </p:cNvPr>
          <p:cNvGrpSpPr>
            <a:grpSpLocks/>
          </p:cNvGrpSpPr>
          <p:nvPr/>
        </p:nvGrpSpPr>
        <p:grpSpPr bwMode="auto">
          <a:xfrm>
            <a:off x="2338188" y="1760960"/>
            <a:ext cx="809826" cy="103166"/>
            <a:chOff x="0" y="0"/>
            <a:chExt cx="1426" cy="195"/>
          </a:xfrm>
        </p:grpSpPr>
        <p:sp>
          <p:nvSpPr>
            <p:cNvPr id="46" name="AutoShape 5">
              <a:extLst>
                <a:ext uri="{FF2B5EF4-FFF2-40B4-BE49-F238E27FC236}">
                  <a16:creationId xmlns:a16="http://schemas.microsoft.com/office/drawing/2014/main" xmlns="" id="{C5B33006-413A-4277-A603-88C5D0531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426" cy="195"/>
            </a:xfrm>
            <a:custGeom>
              <a:avLst/>
              <a:gdLst>
                <a:gd name="T0" fmla="*/ 1232 w 1426"/>
                <a:gd name="T1" fmla="*/ 0 h 195"/>
                <a:gd name="T2" fmla="*/ 1232 w 1426"/>
                <a:gd name="T3" fmla="*/ 194 h 195"/>
                <a:gd name="T4" fmla="*/ 1361 w 1426"/>
                <a:gd name="T5" fmla="*/ 130 h 195"/>
                <a:gd name="T6" fmla="*/ 1264 w 1426"/>
                <a:gd name="T7" fmla="*/ 130 h 195"/>
                <a:gd name="T8" fmla="*/ 1264 w 1426"/>
                <a:gd name="T9" fmla="*/ 65 h 195"/>
                <a:gd name="T10" fmla="*/ 1361 w 1426"/>
                <a:gd name="T11" fmla="*/ 65 h 195"/>
                <a:gd name="T12" fmla="*/ 1232 w 1426"/>
                <a:gd name="T13" fmla="*/ 0 h 195"/>
                <a:gd name="T14" fmla="*/ 1232 w 1426"/>
                <a:gd name="T15" fmla="*/ 65 h 195"/>
                <a:gd name="T16" fmla="*/ 0 w 1426"/>
                <a:gd name="T17" fmla="*/ 65 h 195"/>
                <a:gd name="T18" fmla="*/ 0 w 1426"/>
                <a:gd name="T19" fmla="*/ 130 h 195"/>
                <a:gd name="T20" fmla="*/ 1232 w 1426"/>
                <a:gd name="T21" fmla="*/ 130 h 195"/>
                <a:gd name="T22" fmla="*/ 1232 w 1426"/>
                <a:gd name="T23" fmla="*/ 65 h 195"/>
                <a:gd name="T24" fmla="*/ 1361 w 1426"/>
                <a:gd name="T25" fmla="*/ 65 h 195"/>
                <a:gd name="T26" fmla="*/ 1264 w 1426"/>
                <a:gd name="T27" fmla="*/ 65 h 195"/>
                <a:gd name="T28" fmla="*/ 1264 w 1426"/>
                <a:gd name="T29" fmla="*/ 130 h 195"/>
                <a:gd name="T30" fmla="*/ 1361 w 1426"/>
                <a:gd name="T31" fmla="*/ 130 h 195"/>
                <a:gd name="T32" fmla="*/ 1426 w 1426"/>
                <a:gd name="T33" fmla="*/ 97 h 195"/>
                <a:gd name="T34" fmla="*/ 1361 w 1426"/>
                <a:gd name="T35" fmla="*/ 6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6" h="195">
                  <a:moveTo>
                    <a:pt x="1232" y="0"/>
                  </a:moveTo>
                  <a:lnTo>
                    <a:pt x="1232" y="194"/>
                  </a:lnTo>
                  <a:lnTo>
                    <a:pt x="1361" y="130"/>
                  </a:lnTo>
                  <a:lnTo>
                    <a:pt x="1264" y="130"/>
                  </a:lnTo>
                  <a:lnTo>
                    <a:pt x="1264" y="65"/>
                  </a:lnTo>
                  <a:lnTo>
                    <a:pt x="1361" y="65"/>
                  </a:lnTo>
                  <a:lnTo>
                    <a:pt x="1232" y="0"/>
                  </a:lnTo>
                  <a:close/>
                  <a:moveTo>
                    <a:pt x="1232" y="65"/>
                  </a:moveTo>
                  <a:lnTo>
                    <a:pt x="0" y="65"/>
                  </a:lnTo>
                  <a:lnTo>
                    <a:pt x="0" y="130"/>
                  </a:lnTo>
                  <a:lnTo>
                    <a:pt x="1232" y="130"/>
                  </a:lnTo>
                  <a:lnTo>
                    <a:pt x="1232" y="65"/>
                  </a:lnTo>
                  <a:close/>
                  <a:moveTo>
                    <a:pt x="1361" y="65"/>
                  </a:moveTo>
                  <a:lnTo>
                    <a:pt x="1264" y="65"/>
                  </a:lnTo>
                  <a:lnTo>
                    <a:pt x="1264" y="130"/>
                  </a:lnTo>
                  <a:lnTo>
                    <a:pt x="1361" y="130"/>
                  </a:lnTo>
                  <a:lnTo>
                    <a:pt x="1426" y="97"/>
                  </a:lnTo>
                  <a:lnTo>
                    <a:pt x="136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82C5EC-4531-41C2-A664-6A645DF5C4D9}"/>
              </a:ext>
            </a:extLst>
          </p:cNvPr>
          <p:cNvSpPr txBox="1"/>
          <p:nvPr/>
        </p:nvSpPr>
        <p:spPr>
          <a:xfrm>
            <a:off x="1288916" y="1552067"/>
            <a:ext cx="96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Открыть карту пациента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7D3B229-73CC-43B6-9857-9EDA93B5668F}"/>
              </a:ext>
            </a:extLst>
          </p:cNvPr>
          <p:cNvSpPr txBox="1"/>
          <p:nvPr/>
        </p:nvSpPr>
        <p:spPr>
          <a:xfrm>
            <a:off x="5363799" y="1597367"/>
            <a:ext cx="9985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Работа в разделе «семья»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CF17FE7-5C07-4859-AC47-B3B5B418B5C5}"/>
              </a:ext>
            </a:extLst>
          </p:cNvPr>
          <p:cNvSpPr txBox="1"/>
          <p:nvPr/>
        </p:nvSpPr>
        <p:spPr>
          <a:xfrm>
            <a:off x="7314571" y="1535502"/>
            <a:ext cx="13894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Отметка категории в трудной жизненной ситуации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EA95A0D-2CA4-48DC-AF56-E92F1F4F336B}"/>
              </a:ext>
            </a:extLst>
          </p:cNvPr>
          <p:cNvSpPr txBox="1"/>
          <p:nvPr/>
        </p:nvSpPr>
        <p:spPr>
          <a:xfrm>
            <a:off x="3925019" y="2729704"/>
            <a:ext cx="158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Внесение выбранного индивидуального плана в раздел прикрепленных документов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1364D95-605A-4261-A798-E9CD1F5532B6}"/>
              </a:ext>
            </a:extLst>
          </p:cNvPr>
          <p:cNvSpPr txBox="1"/>
          <p:nvPr/>
        </p:nvSpPr>
        <p:spPr>
          <a:xfrm>
            <a:off x="2255248" y="2752178"/>
            <a:ext cx="1143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шаблона «плана наблюдения»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B5FA3F9-0FE7-4D84-ADEB-27FF40FD1344}"/>
              </a:ext>
            </a:extLst>
          </p:cNvPr>
          <p:cNvSpPr txBox="1"/>
          <p:nvPr/>
        </p:nvSpPr>
        <p:spPr>
          <a:xfrm>
            <a:off x="276045" y="2729706"/>
            <a:ext cx="12442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Работа в разделе «присоединенные документы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7B419AD6-E693-487F-8CF1-D506BB4EAC4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1888" y="2656937"/>
            <a:ext cx="1639018" cy="74806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62401B6B-A429-4C5F-A339-BAAEDBB56C0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2391" y="2708694"/>
            <a:ext cx="1216311" cy="66423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11478B96-DD80-4640-A78E-40FF96054C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623" y="2656937"/>
            <a:ext cx="1339526" cy="707365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4703142E-64D6-4090-B54A-797FB6177B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9383" y="1530349"/>
            <a:ext cx="1140606" cy="61867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13BB9493-7EB2-4179-8C31-D2FB12B493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1852" y="1457864"/>
            <a:ext cx="1237149" cy="70050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E5BEA986-B12D-4867-87F3-A00E2A8017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6958" y="1455051"/>
            <a:ext cx="1177773" cy="65690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F5A44504-0BFE-40DB-AF09-796AC1E506C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6741" y="1475117"/>
            <a:ext cx="1136196" cy="68148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A221123-0F4B-4092-AA06-5BD1C2ACA59C}"/>
              </a:ext>
            </a:extLst>
          </p:cNvPr>
          <p:cNvSpPr txBox="1"/>
          <p:nvPr/>
        </p:nvSpPr>
        <p:spPr>
          <a:xfrm>
            <a:off x="3148642" y="1587261"/>
            <a:ext cx="106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Внесение социального статуса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C075CDDE-B122-4166-8431-84699AC342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5541" y="1163905"/>
            <a:ext cx="493284" cy="46558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BB632F13-CF98-47ED-992F-9BAFD8066E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75882">
            <a:off x="4446218" y="1664287"/>
            <a:ext cx="726826" cy="3435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2263D6A-8306-407E-B367-7451D4A7D8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8698" y="1053754"/>
            <a:ext cx="568451" cy="46558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73C283C-0A90-4A18-B59C-1E7AC5452C37}"/>
              </a:ext>
            </a:extLst>
          </p:cNvPr>
          <p:cNvSpPr txBox="1"/>
          <p:nvPr/>
        </p:nvSpPr>
        <p:spPr>
          <a:xfrm>
            <a:off x="3167910" y="2268747"/>
            <a:ext cx="1121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44,84 сек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C3C8882-1533-40ED-9B07-A3957BF972FB}"/>
              </a:ext>
            </a:extLst>
          </p:cNvPr>
          <p:cNvSpPr txBox="1"/>
          <p:nvPr/>
        </p:nvSpPr>
        <p:spPr>
          <a:xfrm>
            <a:off x="5357650" y="2243680"/>
            <a:ext cx="1121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446,32 сек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3B1CEE3-9A68-4B4A-AF5F-9DC0B01B6E8E}"/>
              </a:ext>
            </a:extLst>
          </p:cNvPr>
          <p:cNvSpPr txBox="1"/>
          <p:nvPr/>
        </p:nvSpPr>
        <p:spPr>
          <a:xfrm>
            <a:off x="7150472" y="2194410"/>
            <a:ext cx="1121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4,0 сек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9BBF894A-900C-45AE-81B3-EC3B12D06B8E}"/>
              </a:ext>
            </a:extLst>
          </p:cNvPr>
          <p:cNvSpPr txBox="1"/>
          <p:nvPr/>
        </p:nvSpPr>
        <p:spPr>
          <a:xfrm>
            <a:off x="232914" y="3459192"/>
            <a:ext cx="14829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60,0 сек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54CE547-C3F7-461B-99B5-02D29F68546C}"/>
              </a:ext>
            </a:extLst>
          </p:cNvPr>
          <p:cNvSpPr txBox="1"/>
          <p:nvPr/>
        </p:nvSpPr>
        <p:spPr>
          <a:xfrm>
            <a:off x="2182484" y="3459192"/>
            <a:ext cx="11678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300,0 сек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0717F2C4-61E7-49B9-B671-EB5E42FE4B90}"/>
              </a:ext>
            </a:extLst>
          </p:cNvPr>
          <p:cNvSpPr txBox="1"/>
          <p:nvPr/>
        </p:nvSpPr>
        <p:spPr>
          <a:xfrm>
            <a:off x="4024018" y="3450565"/>
            <a:ext cx="1121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20,0сек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B490314-F23E-4477-B23A-D94290B75BBE}"/>
              </a:ext>
            </a:extLst>
          </p:cNvPr>
          <p:cNvSpPr txBox="1"/>
          <p:nvPr/>
        </p:nvSpPr>
        <p:spPr>
          <a:xfrm>
            <a:off x="369659" y="5827803"/>
            <a:ext cx="769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Кэф=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ВСЦ/ВПП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х 100%= 40,0:895,16 х 100 = 4,5% 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207699" y="2199736"/>
            <a:ext cx="10696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20 сек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02263D6A-8306-407E-B367-7451D4A7D8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64042" y="2362093"/>
            <a:ext cx="568451" cy="465583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74FA909A-285B-47D7-B4B1-353F59537B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4542" y="2311601"/>
            <a:ext cx="788966" cy="405145"/>
          </a:xfrm>
          <a:prstGeom prst="rect">
            <a:avLst/>
          </a:prstGeom>
        </p:spPr>
      </p:pic>
      <p:sp>
        <p:nvSpPr>
          <p:cNvPr id="45" name="Равнобедренный треугольник 44"/>
          <p:cNvSpPr/>
          <p:nvPr/>
        </p:nvSpPr>
        <p:spPr>
          <a:xfrm flipV="1">
            <a:off x="8202303" y="668740"/>
            <a:ext cx="327546" cy="996286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01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5025081" y="300050"/>
            <a:ext cx="3165361" cy="486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Диаграмма </a:t>
            </a:r>
            <a:r>
              <a:rPr lang="ru-RU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Исикавы</a:t>
            </a: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215460" y="300050"/>
            <a:ext cx="6469435" cy="5424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8895D767-44B7-4996-BC48-855BE43FD65D}"/>
              </a:ext>
            </a:extLst>
          </p:cNvPr>
          <p:cNvCxnSpPr>
            <a:cxnSpLocks/>
          </p:cNvCxnSpPr>
          <p:nvPr/>
        </p:nvCxnSpPr>
        <p:spPr>
          <a:xfrm>
            <a:off x="1308" y="3611747"/>
            <a:ext cx="7651630" cy="0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xmlns="" id="{50897DD4-1DA3-44E7-9B20-1BFECD4BF07F}"/>
              </a:ext>
            </a:extLst>
          </p:cNvPr>
          <p:cNvSpPr/>
          <p:nvPr/>
        </p:nvSpPr>
        <p:spPr>
          <a:xfrm rot="150469">
            <a:off x="6651114" y="2004361"/>
            <a:ext cx="3146030" cy="2653195"/>
          </a:xfrm>
          <a:prstGeom prst="triangle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Почему Отсутствие полной информации в МИС о ребенке, попавшем  в ТЖС и </a:t>
            </a:r>
          </a:p>
          <a:p>
            <a:pPr marL="361950" defTabSz="541338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          отсутствие комплексного плана работы с несовершеннолетним и его семьей</a:t>
            </a: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DAA777E-9D76-430E-8775-79C80B2B6EBC}"/>
              </a:ext>
            </a:extLst>
          </p:cNvPr>
          <p:cNvCxnSpPr>
            <a:cxnSpLocks/>
          </p:cNvCxnSpPr>
          <p:nvPr/>
        </p:nvCxnSpPr>
        <p:spPr>
          <a:xfrm flipV="1">
            <a:off x="3958628" y="3693028"/>
            <a:ext cx="1664335" cy="1937386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7378C03-2A80-444E-ACBB-1344BA523352}"/>
              </a:ext>
            </a:extLst>
          </p:cNvPr>
          <p:cNvCxnSpPr>
            <a:cxnSpLocks/>
          </p:cNvCxnSpPr>
          <p:nvPr/>
        </p:nvCxnSpPr>
        <p:spPr>
          <a:xfrm flipV="1">
            <a:off x="1324013" y="3639053"/>
            <a:ext cx="1773555" cy="1991996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223C7E15-9AEE-43F2-B0CB-704DBFC4C842}"/>
              </a:ext>
            </a:extLst>
          </p:cNvPr>
          <p:cNvCxnSpPr>
            <a:cxnSpLocks/>
          </p:cNvCxnSpPr>
          <p:nvPr/>
        </p:nvCxnSpPr>
        <p:spPr>
          <a:xfrm>
            <a:off x="2825788" y="1673727"/>
            <a:ext cx="1583055" cy="1964690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B6816D6-73E3-4C4D-BCB2-7B5D84E8262E}"/>
              </a:ext>
            </a:extLst>
          </p:cNvPr>
          <p:cNvCxnSpPr>
            <a:cxnSpLocks/>
          </p:cNvCxnSpPr>
          <p:nvPr/>
        </p:nvCxnSpPr>
        <p:spPr>
          <a:xfrm>
            <a:off x="5094322" y="1484324"/>
            <a:ext cx="1596390" cy="2127885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F2FC243-2D1F-454B-BBFD-8958FF2F4C00}"/>
              </a:ext>
            </a:extLst>
          </p:cNvPr>
          <p:cNvCxnSpPr>
            <a:cxnSpLocks/>
          </p:cNvCxnSpPr>
          <p:nvPr/>
        </p:nvCxnSpPr>
        <p:spPr>
          <a:xfrm>
            <a:off x="587413" y="1755642"/>
            <a:ext cx="1583055" cy="1855470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DDD326DE-7DA8-43CD-8C98-CF44F4211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81" y="1400544"/>
            <a:ext cx="69987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                      Метод                               Материал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чём?)                            (как?)                              (чем?)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9D5EFB21-A21E-4BA4-9B1C-725C9F7FC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60" y="4380720"/>
            <a:ext cx="711765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П</a:t>
            </a:r>
            <a:r>
              <a:rPr lang="ru-RU" altLang="ru-RU" sz="900" dirty="0">
                <a:latin typeface="Arial" panose="020B0604020202020204" pitchFamily="34" charset="0"/>
              </a:rPr>
              <a:t>роблемы при внесении  в МИС                                                                  При повышенной нагрузке врача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900" dirty="0">
                <a:latin typeface="Arial" panose="020B0604020202020204" pitchFamily="34" charset="0"/>
              </a:rPr>
              <a:t>д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анных</a:t>
            </a:r>
            <a:r>
              <a:rPr kumimoji="0" lang="ru-RU" altLang="ru-RU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социального статуса, сведений о семье,                                        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открывать</a:t>
            </a:r>
            <a:r>
              <a:rPr kumimoji="0" lang="ru-RU" altLang="ru-RU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карту пациента, для ознакомления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Медицинские сестры  не вносят своевременно в                                       с социальным</a:t>
            </a:r>
            <a:r>
              <a:rPr kumimoji="0" lang="ru-RU" altLang="ru-RU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статусом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не представляется возможным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900" dirty="0">
                <a:latin typeface="Arial" panose="020B0604020202020204" pitchFamily="34" charset="0"/>
              </a:rPr>
              <a:t>МИС информацию о социальном статусе, семье, ребенка,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900" dirty="0">
                <a:latin typeface="Arial" panose="020B0604020202020204" pitchFamily="34" charset="0"/>
              </a:rPr>
              <a:t>попавшего в ТЖС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Врачи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 смотрят план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ru-RU" sz="900" dirty="0" smtClean="0">
                <a:latin typeface="Arial" panose="020B0604020202020204" pitchFamily="34" charset="0"/>
              </a:rPr>
              <a:t>-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отсутсвие</a:t>
            </a:r>
            <a:r>
              <a:rPr lang="ru-RU" altLang="ru-RU" sz="900" dirty="0" smtClean="0">
                <a:latin typeface="Arial" panose="020B0604020202020204" pitchFamily="34" charset="0"/>
              </a:rPr>
              <a:t> настороженности с целью выявления социальных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рисков  в семье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Человек                           Окружающая среда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(кто?)                                         (где?)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36566" y="2027208"/>
            <a:ext cx="19495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Отсутствует в МИС раздела  «План работы для детей в ТЖС»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36830" y="2113472"/>
            <a:ext cx="18719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Нет в шаблонов планов медико-социального  сопровождения  детей в ТЖС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17827" y="3244334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endParaRPr lang="ru-RU" sz="9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2642" y="2070341"/>
            <a:ext cx="224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sz="9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 МИС сигнального значка, </a:t>
            </a:r>
          </a:p>
          <a:p>
            <a:pPr>
              <a:lnSpc>
                <a:spcPct val="100000"/>
              </a:lnSpc>
            </a:pPr>
            <a:r>
              <a:rPr lang="ru-RU" sz="9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определяющего статус ребенка  в ТЖС</a:t>
            </a:r>
            <a:r>
              <a:rPr lang="ru-RU" sz="900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9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369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281881" y="280086"/>
            <a:ext cx="5908561" cy="486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«5 почему»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551242" y="687779"/>
            <a:ext cx="7027907" cy="5539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hangingPunct="1">
              <a:defRPr/>
            </a:pPr>
            <a:r>
              <a:rPr lang="ru-RU" sz="1600" dirty="0"/>
              <a:t>1.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Для кого это является проблемой?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  для участковых  врачей-педиатров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2. В чем заключается проблема?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отсутствии полной информации в МИС о детях в ТЖС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3. Когда проблема имеет место быть?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– в период выявления детей в ТЖС или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СОП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 Где обнаружена проблема?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кабинет медико-социальной помощи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ГБУЗ НСО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Кочковская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ЦРБ».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Почему это является проблемой?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– Недостаточное качество медико-социального сопровождения детей в ТЖС, которое не исключает возможности реализации медико-социального риска в разных проявлениях (суицид, правонарушения, алкоголизм, наркозависимость, заражение ИПП, ВИЧ и т.п.)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При каких обстоятельствах возникла проблема?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при выявлении детей, попавших в ТЖС (трудную жизненную ситуацию) или в СОП (социально опасное положение), при смене лечащего врача несовершеннолетнего в одной медицинской организации, при смене места жительства таких детей нет информации у другой медицинской организации.</a:t>
            </a:r>
          </a:p>
          <a:p>
            <a:pPr eaLnBrk="1" hangingPunct="1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xmlns="" val="641024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281881" y="280086"/>
            <a:ext cx="5908561" cy="486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Пирамида проблем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313" y="1064046"/>
            <a:ext cx="3170195" cy="384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9951" y="1064187"/>
            <a:ext cx="3103133" cy="384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3468" y="1454704"/>
            <a:ext cx="3103133" cy="46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194" y="1517575"/>
            <a:ext cx="3164098" cy="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194" y="2003179"/>
            <a:ext cx="3164098" cy="1566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7309" y="2037398"/>
            <a:ext cx="3103133" cy="1532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7308" y="3611045"/>
            <a:ext cx="3103133" cy="26686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6001" y="3605923"/>
            <a:ext cx="3176292" cy="26688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3665" y="2274494"/>
            <a:ext cx="7408344" cy="820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V="1">
            <a:off x="782098" y="3504484"/>
            <a:ext cx="7408344" cy="133362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>
            <a:off x="3947392" y="1179968"/>
            <a:ext cx="1133819" cy="509483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3860" y="1389590"/>
            <a:ext cx="1127955" cy="284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4486" y="2479218"/>
            <a:ext cx="1141756" cy="325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52291" y="2831487"/>
            <a:ext cx="1151094" cy="3231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47392" y="4663699"/>
            <a:ext cx="1133818" cy="3182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41233" y="5072919"/>
            <a:ext cx="1139978" cy="3249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22AD1FB-C1E9-4A99-95C2-DBC844E3A831}"/>
              </a:ext>
            </a:extLst>
          </p:cNvPr>
          <p:cNvSpPr txBox="1"/>
          <p:nvPr/>
        </p:nvSpPr>
        <p:spPr>
          <a:xfrm>
            <a:off x="4007502" y="1674196"/>
            <a:ext cx="104067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000" dirty="0" err="1"/>
              <a:t>Минцифра</a:t>
            </a:r>
            <a:r>
              <a:rPr lang="ru-RU" sz="1000" dirty="0"/>
              <a:t> НСО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9B9BB4A-4EDD-4B97-B4CF-F2E9A4D62B9A}"/>
              </a:ext>
            </a:extLst>
          </p:cNvPr>
          <p:cNvSpPr txBox="1"/>
          <p:nvPr/>
        </p:nvSpPr>
        <p:spPr>
          <a:xfrm>
            <a:off x="799435" y="2443066"/>
            <a:ext cx="316409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преемственности между медицинскими работниками и медицинскими организациями по медико-социальному сопровождению детей в ТЖС по причине отсутствия полной информации о них в МИС.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Нет в эффективном контракте медицинских сестер уточнения объема работы в МИС, а именно по заполнению разделов «Семья», «Социальный статус».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D2267A8-6A75-471A-B8D9-33C49936A129}"/>
              </a:ext>
            </a:extLst>
          </p:cNvPr>
          <p:cNvSpPr txBox="1"/>
          <p:nvPr/>
        </p:nvSpPr>
        <p:spPr>
          <a:xfrm>
            <a:off x="811408" y="1539879"/>
            <a:ext cx="32363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МИС нет сигнального знака, указывающего на то, что ребенок находится в ТЖС.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разделе «Избранное» в карте ребенка, нет  блока , 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где можно было бы внести план работы с ребенком. 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Медленная работа МИС часто.</a:t>
            </a:r>
          </a:p>
          <a:p>
            <a:endParaRPr lang="ru-RU" sz="800" dirty="0"/>
          </a:p>
          <a:p>
            <a:endParaRPr lang="ru-RU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EDFA402-0AE9-417C-B4DF-84432417B265}"/>
              </a:ext>
            </a:extLst>
          </p:cNvPr>
          <p:cNvSpPr txBox="1"/>
          <p:nvPr/>
        </p:nvSpPr>
        <p:spPr>
          <a:xfrm>
            <a:off x="891730" y="3752346"/>
            <a:ext cx="303618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полная картотека детей, находящихся в ТЖС.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плана работы медико-социального кабинета по индивидуальному медико-социальному сопровождению детей в ТЖС, в том числе по медицинскому обеспечению, социальной и психологической помощи . 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 стандартных планов медико-социального сопровождения детей, находящихся в ТЖС и их семей.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При высоких нагрузках врачей на приеме индивидуальная работа с ребенком в ТЖС недостаточно эффективна.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/>
          </a:p>
          <a:p>
            <a:endParaRPr lang="ru-RU" sz="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1D20735-6E29-4BF7-90D8-7678F5070686}"/>
              </a:ext>
            </a:extLst>
          </p:cNvPr>
          <p:cNvSpPr txBox="1"/>
          <p:nvPr/>
        </p:nvSpPr>
        <p:spPr>
          <a:xfrm>
            <a:off x="5201728" y="2355011"/>
            <a:ext cx="28812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Вносить в карты МИС детям в ТЖС информацию о семье и социальном статусе.  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Дополнить эффективный контракт медицинских сестер по внесению в карту МИС ребенка информации: разделов карты «Семья», «Социальный статус».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функции социального работника кабинета МСП вменить в обязанности заполнение  данных разделов в МИС  после проведения социального патронажа семьи.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7196AEF-79BA-41E0-86EE-37D600369CCF}"/>
              </a:ext>
            </a:extLst>
          </p:cNvPr>
          <p:cNvSpPr txBox="1"/>
          <p:nvPr/>
        </p:nvSpPr>
        <p:spPr>
          <a:xfrm flipH="1">
            <a:off x="5229460" y="1488717"/>
            <a:ext cx="28641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 блока «ТЖС» в МИС: метка для в всех детей группы при открытии карты, в раздел «избранное»  необходим блок для внесения плана медико-социального сопровождения 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Решить проблему бесперебойной быстрой  работы МИС.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91C9470-250A-46AC-A4CE-EDC0BCA86E3E}"/>
              </a:ext>
            </a:extLst>
          </p:cNvPr>
          <p:cNvSpPr txBox="1"/>
          <p:nvPr/>
        </p:nvSpPr>
        <p:spPr>
          <a:xfrm>
            <a:off x="5143425" y="3743662"/>
            <a:ext cx="30361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Создание картотеки детей, находящихся в ТЖС.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плана работы кабинета  «Медико-социальной помощи детям» по медицинскому обеспечению (диспансеризация, профилактические осмотры, лечение, оздоровление), психологическая помощь (консультирование, занятия), социальная помощь (консультирование, контроль и т.д.)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Разработка  стандартных  планов медико-социального сопровождения детей в ТЖС с учетом групп медико-социального риска.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Оптимизировать работу с детьми в ТЖС в кабинете медико-санитарной помощи детям.</a:t>
            </a:r>
          </a:p>
          <a:p>
            <a:endParaRPr lang="ru-RU" sz="800" dirty="0"/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3730765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672281" y="283157"/>
            <a:ext cx="6518161" cy="5551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Коренные причины выявленных проблем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1472593"/>
              </p:ext>
            </p:extLst>
          </p:nvPr>
        </p:nvGraphicFramePr>
        <p:xfrm>
          <a:off x="953558" y="1066420"/>
          <a:ext cx="7912976" cy="51590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9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7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72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7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75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97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5901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№</a:t>
                      </a:r>
                      <a:r>
                        <a:rPr lang="ru-RU" sz="900" baseline="0" dirty="0"/>
                        <a:t> п/п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Названия выявленных проблем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Причины выявленных</a:t>
                      </a:r>
                      <a:r>
                        <a:rPr lang="ru-RU" sz="900" baseline="0" dirty="0"/>
                        <a:t> проблем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Коренная причина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Меры по решению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Статус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ФИО исполнителя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Дата решения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401">
                <a:tc>
                  <a:txBody>
                    <a:bodyPr/>
                    <a:lstStyle/>
                    <a:p>
                      <a:r>
                        <a:rPr lang="ru-RU" sz="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Не заполнены в МИС разделы «Семья»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Ранее не ставилась указанная задача работы с вкладкой МИС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Не внесено в функциональные обязанности эффективный контракт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Поставить задачу заполнения и внести в эффективный контракт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Панова М.Г.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01.04.2021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401">
                <a:tc>
                  <a:txBody>
                    <a:bodyPr/>
                    <a:lstStyle/>
                    <a:p>
                      <a:r>
                        <a:rPr lang="ru-RU" sz="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Участковая служба не заполняет в МИС раздел карты пациента  «Социальный статус»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Ранее не ставилась указанная задача работы с вкладкой МИС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Недоработан эффективный контракт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Поставить задачу и внести в эффективный контракт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Панова М.Г.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01.04.2021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506">
                <a:tc>
                  <a:txBody>
                    <a:bodyPr/>
                    <a:lstStyle/>
                    <a:p>
                      <a:r>
                        <a:rPr lang="ru-RU" sz="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В системе  МИС в карте пациента нет раздела для внесения плана медико-социальной  работы с ребенком</a:t>
                      </a:r>
                      <a:r>
                        <a:rPr lang="ru-RU" sz="800" baseline="0" dirty="0"/>
                        <a:t> в ТЖС</a:t>
                      </a:r>
                      <a:r>
                        <a:rPr lang="ru-RU" sz="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/>
                        <a:t>Нет раздела в карте МИС пациента, где можно разместить план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Заявка на создание раздела в МИС для внесения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Составить заявку в МИС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Ионов С.В.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01.06.2021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401">
                <a:tc>
                  <a:txBody>
                    <a:bodyPr/>
                    <a:lstStyle/>
                    <a:p>
                      <a:r>
                        <a:rPr lang="ru-RU" sz="8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В МИС не разработан раздел по работе с детьми, попавшими в ТЖС и находящимся в СОП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Отсутствие  данного блока в МИС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Недоработка блока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Составить заявку в МИС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Ионов С.В.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01.06.2021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843">
                <a:tc>
                  <a:txBody>
                    <a:bodyPr/>
                    <a:lstStyle/>
                    <a:p>
                      <a:r>
                        <a:rPr lang="ru-RU" sz="8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Нет полной </a:t>
                      </a:r>
                      <a:r>
                        <a:rPr lang="ru-RU" sz="800" dirty="0" err="1"/>
                        <a:t>интерпритации</a:t>
                      </a:r>
                      <a:r>
                        <a:rPr lang="ru-RU" sz="800" dirty="0"/>
                        <a:t> понятия «трудной</a:t>
                      </a:r>
                      <a:r>
                        <a:rPr lang="ru-RU" sz="800" baseline="0" dirty="0"/>
                        <a:t> жизненной ситуации»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Несовершенство данного блока в МИС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Недоработка блока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Составить заявку в МИС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Ионов С.В.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01.03.2021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285">
                <a:tc>
                  <a:txBody>
                    <a:bodyPr/>
                    <a:lstStyle/>
                    <a:p>
                      <a:r>
                        <a:rPr lang="ru-RU" sz="8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Медленная работа МИС достаточно часто.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Несовершенство МИС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Недоработка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Работа МЗ НСО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Ионов С.В.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3986">
                <a:tc>
                  <a:txBody>
                    <a:bodyPr/>
                    <a:lstStyle/>
                    <a:p>
                      <a:r>
                        <a:rPr lang="ru-RU" sz="8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При высоких нагрузках врачей на приеме , индивидуальная работа с ребенком в ТЖС в МИС во время приема невозможна.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Нет полной картотеки детей в ТЖС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Не организовано создание полной картотеки пациентов 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Создать картотеку детей в ТЖС в кабинете медико-социальной помощи детям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Губанова Т.А.</a:t>
                      </a:r>
                      <a:endParaRPr lang="ru-RU" sz="800" dirty="0"/>
                    </a:p>
                    <a:p>
                      <a:endParaRPr lang="ru-RU" sz="800" dirty="0"/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01.06.2021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7" name="Блок-схема: ИЛИ 16">
            <a:extLst>
              <a:ext uri="{FF2B5EF4-FFF2-40B4-BE49-F238E27FC236}">
                <a16:creationId xmlns:a16="http://schemas.microsoft.com/office/drawing/2014/main" xmlns="" id="{1E2BB67D-062C-44F2-AAB4-CB06181355FA}"/>
              </a:ext>
            </a:extLst>
          </p:cNvPr>
          <p:cNvSpPr/>
          <p:nvPr/>
        </p:nvSpPr>
        <p:spPr>
          <a:xfrm>
            <a:off x="6395916" y="1830818"/>
            <a:ext cx="276225" cy="2698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Блок-схема: ИЛИ 17">
            <a:extLst>
              <a:ext uri="{FF2B5EF4-FFF2-40B4-BE49-F238E27FC236}">
                <a16:creationId xmlns:a16="http://schemas.microsoft.com/office/drawing/2014/main" xmlns="" id="{E5FCAFE4-5605-4169-8D87-5A8FD163BFB1}"/>
              </a:ext>
            </a:extLst>
          </p:cNvPr>
          <p:cNvSpPr/>
          <p:nvPr/>
        </p:nvSpPr>
        <p:spPr>
          <a:xfrm>
            <a:off x="6412646" y="2563310"/>
            <a:ext cx="276225" cy="2698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Блок-схема: ИЛИ 18">
            <a:extLst>
              <a:ext uri="{FF2B5EF4-FFF2-40B4-BE49-F238E27FC236}">
                <a16:creationId xmlns:a16="http://schemas.microsoft.com/office/drawing/2014/main" xmlns="" id="{05CA8F7F-46C5-4F74-9B88-B7E56F2C726A}"/>
              </a:ext>
            </a:extLst>
          </p:cNvPr>
          <p:cNvSpPr/>
          <p:nvPr/>
        </p:nvSpPr>
        <p:spPr>
          <a:xfrm>
            <a:off x="6403129" y="5068018"/>
            <a:ext cx="276225" cy="2698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Блок-схема: ИЛИ 21">
            <a:extLst>
              <a:ext uri="{FF2B5EF4-FFF2-40B4-BE49-F238E27FC236}">
                <a16:creationId xmlns:a16="http://schemas.microsoft.com/office/drawing/2014/main" xmlns="" id="{9FDF3F50-D0CA-440B-B769-6D39340769A2}"/>
              </a:ext>
            </a:extLst>
          </p:cNvPr>
          <p:cNvSpPr/>
          <p:nvPr/>
        </p:nvSpPr>
        <p:spPr>
          <a:xfrm>
            <a:off x="6400466" y="3190598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3" name="Блок-схема: ИЛИ 22">
            <a:extLst>
              <a:ext uri="{FF2B5EF4-FFF2-40B4-BE49-F238E27FC236}">
                <a16:creationId xmlns:a16="http://schemas.microsoft.com/office/drawing/2014/main" xmlns="" id="{25EDB057-F930-4B07-B51C-D1C4F35D1BEB}"/>
              </a:ext>
            </a:extLst>
          </p:cNvPr>
          <p:cNvSpPr/>
          <p:nvPr/>
        </p:nvSpPr>
        <p:spPr>
          <a:xfrm>
            <a:off x="6395917" y="3918230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Блок-схема: ИЛИ 23">
            <a:extLst>
              <a:ext uri="{FF2B5EF4-FFF2-40B4-BE49-F238E27FC236}">
                <a16:creationId xmlns:a16="http://schemas.microsoft.com/office/drawing/2014/main" xmlns="" id="{D47B7A53-CDC9-4EF4-A8F6-859A1ECBB65B}"/>
              </a:ext>
            </a:extLst>
          </p:cNvPr>
          <p:cNvSpPr/>
          <p:nvPr/>
        </p:nvSpPr>
        <p:spPr>
          <a:xfrm>
            <a:off x="6420951" y="4516776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Блок-схема: ИЛИ 24">
            <a:extLst>
              <a:ext uri="{FF2B5EF4-FFF2-40B4-BE49-F238E27FC236}">
                <a16:creationId xmlns:a16="http://schemas.microsoft.com/office/drawing/2014/main" xmlns="" id="{C5929554-C0C0-439E-8370-B53722F84F09}"/>
              </a:ext>
            </a:extLst>
          </p:cNvPr>
          <p:cNvSpPr/>
          <p:nvPr/>
        </p:nvSpPr>
        <p:spPr>
          <a:xfrm>
            <a:off x="6412646" y="4515381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Блок-схема: ИЛИ 25">
            <a:extLst>
              <a:ext uri="{FF2B5EF4-FFF2-40B4-BE49-F238E27FC236}">
                <a16:creationId xmlns:a16="http://schemas.microsoft.com/office/drawing/2014/main" xmlns="" id="{5C871728-AA99-4C7C-BF23-2E43383ABD28}"/>
              </a:ext>
            </a:extLst>
          </p:cNvPr>
          <p:cNvSpPr/>
          <p:nvPr/>
        </p:nvSpPr>
        <p:spPr>
          <a:xfrm>
            <a:off x="6420951" y="5608785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38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025056" y="177664"/>
            <a:ext cx="6165386" cy="592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ГБУЗ НСО «Кочковская ЦРБ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0000"/>
              </a:lnSpc>
            </a:pPr>
            <a:endParaRPr lang="ru-RU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2021году в ГБУЗ НСО «</a:t>
            </a:r>
            <a:r>
              <a:rPr lang="ru-RU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Кочковская</a:t>
            </a: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 на основании приказа Министерства здравоохранения Новосибирской области от 16.11.2020г № 2867 «О работе медицинских организаций по профилактике безнадзорности и правонарушений в отношении несовершеннолетних» открыт кабинет медико-социальной помощи в составе поликлинического отделения.</a:t>
            </a:r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учете в кабинете медико-социальной помощи состоят следующие категории несовершеннолетних: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семей, состоящих в категории СОП – 12 семей (28 несовершеннолетних, из них 1 ребенок первого года жизни)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семей, испытывающих трудности в социальной адаптации- 24 семьи ( 68 несовершеннолетних, из них 2 первого года жизни)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имеющие статус ребенок-инвалид – 43 несовершеннолетних 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Несовершеннолетние, находящиеся под опекой и попечительством - 39 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1080000" y="883316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355" y="651806"/>
            <a:ext cx="75561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0630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672281" y="283157"/>
            <a:ext cx="6518161" cy="5551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Коренные причины выявленных проблем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9532339"/>
              </p:ext>
            </p:extLst>
          </p:nvPr>
        </p:nvGraphicFramePr>
        <p:xfrm>
          <a:off x="829449" y="1410230"/>
          <a:ext cx="7817910" cy="17236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7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72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7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75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97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00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№</a:t>
                      </a:r>
                      <a:r>
                        <a:rPr lang="ru-RU" sz="900" baseline="0" dirty="0"/>
                        <a:t> п/п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Названия выявленных проблем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Причины выявленных</a:t>
                      </a:r>
                      <a:r>
                        <a:rPr lang="ru-RU" sz="900" baseline="0" dirty="0"/>
                        <a:t> проблем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Коренная причина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Меры по решению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Статус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ФИО исполнителя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Дата решения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0759">
                <a:tc>
                  <a:txBody>
                    <a:bodyPr/>
                    <a:lstStyle/>
                    <a:p>
                      <a:r>
                        <a:rPr lang="ru-RU" sz="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В амбулаторных картах детей в ТЖС  нет комплексных планов  медико-социального сопровождения, имеются только медицинская часть плана.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План наблюдения детей в ТЖС в соответствии с их медико-социальными рисками отсутствует из-за отсутствия нужных знаний и времени участкового педиатра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Отсутствие комплексного подхода к проблеме наблюдения детей в ТЖС на территориальном участке.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Создание шаблонов планов сопровождения детей в ТЖС с включением медицинского, социального и психологического разделов)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Панова М.Г.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15.06.2021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Блок-схема: ИЛИ 21">
            <a:extLst>
              <a:ext uri="{FF2B5EF4-FFF2-40B4-BE49-F238E27FC236}">
                <a16:creationId xmlns:a16="http://schemas.microsoft.com/office/drawing/2014/main" xmlns="" id="{9FDF3F50-D0CA-440B-B769-6D39340769A2}"/>
              </a:ext>
            </a:extLst>
          </p:cNvPr>
          <p:cNvSpPr/>
          <p:nvPr/>
        </p:nvSpPr>
        <p:spPr>
          <a:xfrm>
            <a:off x="6249805" y="2120077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432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735421" y="280087"/>
            <a:ext cx="6455021" cy="438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Ключевые особенности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текущего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состояния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9892DF-7EBE-422C-9A23-F3CD7D341B5C}"/>
              </a:ext>
            </a:extLst>
          </p:cNvPr>
          <p:cNvSpPr txBox="1"/>
          <p:nvPr/>
        </p:nvSpPr>
        <p:spPr>
          <a:xfrm>
            <a:off x="878057" y="906973"/>
            <a:ext cx="79129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МИС не внесены сведения о семье, социальном статусе ребенка в ТЖС.</a:t>
            </a:r>
          </a:p>
          <a:p>
            <a:pPr marL="228600" indent="-228600"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сформированы сигнальные значки в МИС для всей группы детей, находящихся  в ТЖС, указывающие на их принадлежность к  группам медико-социального риска.</a:t>
            </a:r>
          </a:p>
          <a:p>
            <a:pPr marL="228600" indent="-228600"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Нет задания медицинским работникам заполнять в картах МИС  сведений о семье и социальном статусе, нет разделения функций по заполнению различных вкладок в МИС между врачами, медицинскими сестрами. 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МИС нет отдельного блока (вкладки) для внесения плана работы с детьми в ТЖС.</a:t>
            </a:r>
          </a:p>
          <a:p>
            <a:pPr marL="228600" indent="-228600"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5.  В  МИС «трудная жизненная ситуация» включает только детей, подлежащие диспансеризации: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дети-сироты и дети, оставшихся без попечения родителей, в том числе усыновленные (удочеренные), принятые под опеку (попечительство), в приемную или патронатную семью и пребывающие в стационарных учреждениях дети-сироты и дети, находящиеся в трудной жизненной ситуации.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Понятие «трудной жизненной ситуации» раскрыто не в соответствии с Федеральном законе Российской Федерации «Об основных гарантиях прав ребенка Российской Федерации» от 24 июля 1998 года No124 -Ф3, ст. 1 (в ред. От 30 июня 2007 г.) : оставшиеся без попечения родителей; дети –инвалиды; дети с ограниченными возможностями здоровья, то есть имеющие недостатки в физическом и (или) психическом развитии; дети - жертвы вооруженных и межнациональных конфликтов, экологических и техногенных катастроф, стихийных бедствий; дети из семей беженцев и вынужденных переселенцев; дети, оказавшиеся в экстремальных условиях; дети - жертвы насилия; дети, отбывающие наказание в виде лишения свободы в воспитательных Колониях; дети, находящиеся в специальных учебно-воспитательных учреждениях; дети, проживающие в малоимущих семьях; дети с отклонениями в поведении; дети, жизнедеятельность которых объективно нарушена в результате сложившихся обстоятельств и которые не могут преодолеть данные обстоятельства самостоятельно или с помощью семьи.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401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999830" y="279300"/>
            <a:ext cx="6190612" cy="559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Карта целевого состояния процесса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4FA909A-285B-47D7-B4B1-353F59537B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94" y="1738033"/>
            <a:ext cx="788966" cy="40514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23900C0-C8F2-4823-BA74-CC64E3C120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75882">
            <a:off x="4731723" y="1682445"/>
            <a:ext cx="726826" cy="3435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A242AD3-5D96-4697-A8A3-8CAF55B09F9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4823" y="1634232"/>
            <a:ext cx="726826" cy="3435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116F98F-216B-4E0B-98C4-39AD75DE30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3872" y="2830531"/>
            <a:ext cx="619330" cy="292697"/>
          </a:xfrm>
          <a:prstGeom prst="rect">
            <a:avLst/>
          </a:prstGeom>
        </p:spPr>
      </p:pic>
      <p:grpSp>
        <p:nvGrpSpPr>
          <p:cNvPr id="3" name="Группа 44">
            <a:extLst>
              <a:ext uri="{FF2B5EF4-FFF2-40B4-BE49-F238E27FC236}">
                <a16:creationId xmlns:a16="http://schemas.microsoft.com/office/drawing/2014/main" xmlns="" id="{D953BEC5-9648-4DCC-B3C0-A3486C567276}"/>
              </a:ext>
            </a:extLst>
          </p:cNvPr>
          <p:cNvGrpSpPr>
            <a:grpSpLocks/>
          </p:cNvGrpSpPr>
          <p:nvPr/>
        </p:nvGrpSpPr>
        <p:grpSpPr bwMode="auto">
          <a:xfrm>
            <a:off x="2799246" y="1935617"/>
            <a:ext cx="809826" cy="103166"/>
            <a:chOff x="0" y="0"/>
            <a:chExt cx="1426" cy="195"/>
          </a:xfrm>
        </p:grpSpPr>
        <p:sp>
          <p:nvSpPr>
            <p:cNvPr id="46" name="AutoShape 5">
              <a:extLst>
                <a:ext uri="{FF2B5EF4-FFF2-40B4-BE49-F238E27FC236}">
                  <a16:creationId xmlns:a16="http://schemas.microsoft.com/office/drawing/2014/main" xmlns="" id="{C5B33006-413A-4277-A603-88C5D0531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426" cy="195"/>
            </a:xfrm>
            <a:custGeom>
              <a:avLst/>
              <a:gdLst>
                <a:gd name="T0" fmla="*/ 1232 w 1426"/>
                <a:gd name="T1" fmla="*/ 0 h 195"/>
                <a:gd name="T2" fmla="*/ 1232 w 1426"/>
                <a:gd name="T3" fmla="*/ 194 h 195"/>
                <a:gd name="T4" fmla="*/ 1361 w 1426"/>
                <a:gd name="T5" fmla="*/ 130 h 195"/>
                <a:gd name="T6" fmla="*/ 1264 w 1426"/>
                <a:gd name="T7" fmla="*/ 130 h 195"/>
                <a:gd name="T8" fmla="*/ 1264 w 1426"/>
                <a:gd name="T9" fmla="*/ 65 h 195"/>
                <a:gd name="T10" fmla="*/ 1361 w 1426"/>
                <a:gd name="T11" fmla="*/ 65 h 195"/>
                <a:gd name="T12" fmla="*/ 1232 w 1426"/>
                <a:gd name="T13" fmla="*/ 0 h 195"/>
                <a:gd name="T14" fmla="*/ 1232 w 1426"/>
                <a:gd name="T15" fmla="*/ 65 h 195"/>
                <a:gd name="T16" fmla="*/ 0 w 1426"/>
                <a:gd name="T17" fmla="*/ 65 h 195"/>
                <a:gd name="T18" fmla="*/ 0 w 1426"/>
                <a:gd name="T19" fmla="*/ 130 h 195"/>
                <a:gd name="T20" fmla="*/ 1232 w 1426"/>
                <a:gd name="T21" fmla="*/ 130 h 195"/>
                <a:gd name="T22" fmla="*/ 1232 w 1426"/>
                <a:gd name="T23" fmla="*/ 65 h 195"/>
                <a:gd name="T24" fmla="*/ 1361 w 1426"/>
                <a:gd name="T25" fmla="*/ 65 h 195"/>
                <a:gd name="T26" fmla="*/ 1264 w 1426"/>
                <a:gd name="T27" fmla="*/ 65 h 195"/>
                <a:gd name="T28" fmla="*/ 1264 w 1426"/>
                <a:gd name="T29" fmla="*/ 130 h 195"/>
                <a:gd name="T30" fmla="*/ 1361 w 1426"/>
                <a:gd name="T31" fmla="*/ 130 h 195"/>
                <a:gd name="T32" fmla="*/ 1426 w 1426"/>
                <a:gd name="T33" fmla="*/ 97 h 195"/>
                <a:gd name="T34" fmla="*/ 1361 w 1426"/>
                <a:gd name="T35" fmla="*/ 6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6" h="195">
                  <a:moveTo>
                    <a:pt x="1232" y="0"/>
                  </a:moveTo>
                  <a:lnTo>
                    <a:pt x="1232" y="194"/>
                  </a:lnTo>
                  <a:lnTo>
                    <a:pt x="1361" y="130"/>
                  </a:lnTo>
                  <a:lnTo>
                    <a:pt x="1264" y="130"/>
                  </a:lnTo>
                  <a:lnTo>
                    <a:pt x="1264" y="65"/>
                  </a:lnTo>
                  <a:lnTo>
                    <a:pt x="1361" y="65"/>
                  </a:lnTo>
                  <a:lnTo>
                    <a:pt x="1232" y="0"/>
                  </a:lnTo>
                  <a:close/>
                  <a:moveTo>
                    <a:pt x="1232" y="65"/>
                  </a:moveTo>
                  <a:lnTo>
                    <a:pt x="0" y="65"/>
                  </a:lnTo>
                  <a:lnTo>
                    <a:pt x="0" y="130"/>
                  </a:lnTo>
                  <a:lnTo>
                    <a:pt x="1232" y="130"/>
                  </a:lnTo>
                  <a:lnTo>
                    <a:pt x="1232" y="65"/>
                  </a:lnTo>
                  <a:close/>
                  <a:moveTo>
                    <a:pt x="1361" y="65"/>
                  </a:moveTo>
                  <a:lnTo>
                    <a:pt x="1264" y="65"/>
                  </a:lnTo>
                  <a:lnTo>
                    <a:pt x="1264" y="130"/>
                  </a:lnTo>
                  <a:lnTo>
                    <a:pt x="1361" y="130"/>
                  </a:lnTo>
                  <a:lnTo>
                    <a:pt x="1426" y="97"/>
                  </a:lnTo>
                  <a:lnTo>
                    <a:pt x="136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82C5EC-4531-41C2-A664-6A645DF5C4D9}"/>
              </a:ext>
            </a:extLst>
          </p:cNvPr>
          <p:cNvSpPr txBox="1"/>
          <p:nvPr/>
        </p:nvSpPr>
        <p:spPr>
          <a:xfrm>
            <a:off x="1771913" y="1552067"/>
            <a:ext cx="78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Открыть карту пациента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7D3B229-73CC-43B6-9857-9EDA93B5668F}"/>
              </a:ext>
            </a:extLst>
          </p:cNvPr>
          <p:cNvSpPr txBox="1"/>
          <p:nvPr/>
        </p:nvSpPr>
        <p:spPr>
          <a:xfrm>
            <a:off x="3691323" y="1531502"/>
            <a:ext cx="82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Увидеть сигнальный значок ТЖС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CF17FE7-5C07-4859-AC47-B3B5B418B5C5}"/>
              </a:ext>
            </a:extLst>
          </p:cNvPr>
          <p:cNvSpPr txBox="1"/>
          <p:nvPr/>
        </p:nvSpPr>
        <p:spPr>
          <a:xfrm>
            <a:off x="5573676" y="1558628"/>
            <a:ext cx="8248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Посмотреть социальный статус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6903D6A-072A-4F6D-BDDC-3BEB04DD8E8B}"/>
              </a:ext>
            </a:extLst>
          </p:cNvPr>
          <p:cNvSpPr txBox="1"/>
          <p:nvPr/>
        </p:nvSpPr>
        <p:spPr>
          <a:xfrm>
            <a:off x="7211649" y="1527343"/>
            <a:ext cx="9126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Посмотреть план работы с пациентом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9A202D4-1086-4EF8-A363-B77916A74A01}"/>
              </a:ext>
            </a:extLst>
          </p:cNvPr>
          <p:cNvSpPr txBox="1"/>
          <p:nvPr/>
        </p:nvSpPr>
        <p:spPr>
          <a:xfrm>
            <a:off x="1951171" y="2776190"/>
            <a:ext cx="113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изменения в план на дальнейший период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0953A86-34F9-4ABF-B08E-506E35660A1D}"/>
              </a:ext>
            </a:extLst>
          </p:cNvPr>
          <p:cNvSpPr txBox="1"/>
          <p:nvPr/>
        </p:nvSpPr>
        <p:spPr>
          <a:xfrm>
            <a:off x="149085" y="2829997"/>
            <a:ext cx="1307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Работа с пациентом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E44E6ECB-103B-4140-8B0D-2B8A42B5AF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1932" y="2717321"/>
            <a:ext cx="1160986" cy="75049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B0F8E6BF-04EC-4302-A3CB-3F242854203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265" y="2711035"/>
            <a:ext cx="1140606" cy="65690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4703142E-64D6-4090-B54A-797FB6177B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9855" y="1509970"/>
            <a:ext cx="1171448" cy="65526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13BB9493-7EB2-4179-8C31-D2FB12B493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8425" y="1553102"/>
            <a:ext cx="1140606" cy="65690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E5BEA986-B12D-4867-87F3-A00E2A8017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6669" y="1511915"/>
            <a:ext cx="1140606" cy="65690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0511D19-4438-4E61-9AD5-04FE515A677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4251" y="1460737"/>
            <a:ext cx="1140606" cy="65690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4FA909A-285B-47D7-B4B1-353F59537B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4729" y="2899723"/>
            <a:ext cx="788966" cy="4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650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799" y="1617203"/>
            <a:ext cx="7929209" cy="3461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735421" y="280087"/>
            <a:ext cx="6455022" cy="438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Ключевые особенности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целевого состояния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F00DF49-B386-441A-A030-824CED2692BB}"/>
              </a:ext>
            </a:extLst>
          </p:cNvPr>
          <p:cNvSpPr txBox="1"/>
          <p:nvPr/>
        </p:nvSpPr>
        <p:spPr>
          <a:xfrm>
            <a:off x="627050" y="1254321"/>
            <a:ext cx="80807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 затрата времени на оценку карты ребенка в ТЖС.</a:t>
            </a:r>
          </a:p>
          <a:p>
            <a:pPr marL="228600" indent="-2286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разделов «Семья», «Социальный статус» в картах МИС детей в ТЖС 100%.</a:t>
            </a:r>
          </a:p>
          <a:p>
            <a:pPr marL="228600" indent="-228600">
              <a:buAutoNum type="arabicPeriod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Имеются планы медико-социального сопровождения ребенка в ТЖС и семьи в картах МИС – 100%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Вся информация по ТЖС сохраняется в электронном документе пациента.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Планомерная эффективная работа с ребенком в ТЖС и его семьей.</a:t>
            </a:r>
          </a:p>
          <a:p>
            <a:pPr marL="228600" indent="-228600"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448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5296930" y="280087"/>
            <a:ext cx="2893512" cy="444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8646312"/>
              </p:ext>
            </p:extLst>
          </p:nvPr>
        </p:nvGraphicFramePr>
        <p:xfrm>
          <a:off x="953558" y="826026"/>
          <a:ext cx="8076643" cy="527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25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78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9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60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10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08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133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426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Дата</a:t>
                      </a:r>
                      <a:r>
                        <a:rPr lang="ru-RU" sz="1000" baseline="0" dirty="0"/>
                        <a:t> начала реализации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Дата</a:t>
                      </a:r>
                      <a:r>
                        <a:rPr lang="ru-RU" sz="1000" baseline="0" dirty="0"/>
                        <a:t> окончания реализации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Статус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ФИО ответственного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ФИО</a:t>
                      </a:r>
                      <a:r>
                        <a:rPr lang="ru-RU" sz="1000" baseline="0" dirty="0"/>
                        <a:t> исполнителя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Затраты</a:t>
                      </a:r>
                      <a:r>
                        <a:rPr lang="ru-RU" sz="1000" baseline="0" dirty="0"/>
                        <a:t>, руб.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Полученный эффект  мероприятия/ 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2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Поставить задачу заполнения раздела «семья» и внести в эффективный контракт медицинских сестер участковых, социального работника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Зам. по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Губанова Т.А. 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Райпедиатр</a:t>
                      </a:r>
                      <a:r>
                        <a:rPr lang="ru-RU" sz="1000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Панова М.Г.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Сокращается время знакомства с семьей, улучшается  преемственность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2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Поставить задачу заполнения в МИС «социальный статус»  и внести в эффективный контракт участковой медицинской сестры, социального работника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Зам. по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Губанова Т.А. 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Райпедиатр</a:t>
                      </a:r>
                      <a:r>
                        <a:rPr lang="ru-RU" sz="1000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Панова М.Г.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Преемственность в наблюдении и видны медико-социальные риски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08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Составить заявку в МИС о разработке вкладки для плана медико-социального сопровождения ребенка и  семьи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01.06.2021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06.06.2021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Зам. по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Губанова Т.А. 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Райпедиатр</a:t>
                      </a:r>
                      <a:r>
                        <a:rPr lang="ru-RU" sz="1000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Панова М.Г.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Преемственность и качество в наблюдении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2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Составить заявку в МИС о разработке раздела по работе с детьми, попавшими в ТЖС и находящимся в СОП, в том числе сигнальной метки о ребенке в ТЖС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01.06.2021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06.06.2021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Зам. по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Губанова Т.А. 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Райпедиатр</a:t>
                      </a:r>
                      <a:r>
                        <a:rPr lang="ru-RU" sz="1000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Панова М.Г.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Преемственность и быстрое оказание медико-социальной помощи детям в ТЖС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7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Составить заявку в МИС о расширении вкладки по детям в ТЖС, включить все группы медико-социального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15.06.2021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Зам. по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Губанова Т.А. 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Райпедиатр</a:t>
                      </a:r>
                      <a:r>
                        <a:rPr lang="ru-RU" sz="1000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Панова М.Г.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Своевременное и быстрое продление сертификата ЭП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Блок-схема: ИЛИ 16">
            <a:extLst>
              <a:ext uri="{FF2B5EF4-FFF2-40B4-BE49-F238E27FC236}">
                <a16:creationId xmlns="" xmlns:a16="http://schemas.microsoft.com/office/drawing/2014/main" id="{622D0929-E889-4B54-AE53-6E0BD113BC00}"/>
              </a:ext>
            </a:extLst>
          </p:cNvPr>
          <p:cNvSpPr/>
          <p:nvPr/>
        </p:nvSpPr>
        <p:spPr>
          <a:xfrm>
            <a:off x="5138530" y="1336047"/>
            <a:ext cx="276225" cy="2698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Блок-схема: ИЛИ 17">
            <a:extLst>
              <a:ext uri="{FF2B5EF4-FFF2-40B4-BE49-F238E27FC236}">
                <a16:creationId xmlns="" xmlns:a16="http://schemas.microsoft.com/office/drawing/2014/main" id="{199B7E04-F4A6-499D-94D0-29383181D427}"/>
              </a:ext>
            </a:extLst>
          </p:cNvPr>
          <p:cNvSpPr/>
          <p:nvPr/>
        </p:nvSpPr>
        <p:spPr>
          <a:xfrm>
            <a:off x="5158817" y="1968753"/>
            <a:ext cx="276225" cy="2698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3" name="Блок-схема: ИЛИ 22">
            <a:extLst>
              <a:ext uri="{FF2B5EF4-FFF2-40B4-BE49-F238E27FC236}">
                <a16:creationId xmlns="" xmlns:a16="http://schemas.microsoft.com/office/drawing/2014/main" id="{70ECCE31-E433-4ED5-B64D-9D56CF52792D}"/>
              </a:ext>
            </a:extLst>
          </p:cNvPr>
          <p:cNvSpPr/>
          <p:nvPr/>
        </p:nvSpPr>
        <p:spPr>
          <a:xfrm>
            <a:off x="5145248" y="2645664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Блок-схема: ИЛИ 23">
            <a:extLst>
              <a:ext uri="{FF2B5EF4-FFF2-40B4-BE49-F238E27FC236}">
                <a16:creationId xmlns="" xmlns:a16="http://schemas.microsoft.com/office/drawing/2014/main" id="{D80F4F0F-0E36-47CD-A08F-9DD561B477E5}"/>
              </a:ext>
            </a:extLst>
          </p:cNvPr>
          <p:cNvSpPr/>
          <p:nvPr/>
        </p:nvSpPr>
        <p:spPr>
          <a:xfrm>
            <a:off x="5119824" y="3270639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Блок-схема: ИЛИ 24">
            <a:extLst>
              <a:ext uri="{FF2B5EF4-FFF2-40B4-BE49-F238E27FC236}">
                <a16:creationId xmlns="" xmlns:a16="http://schemas.microsoft.com/office/drawing/2014/main" id="{C7CCA6B1-2DF4-46A1-ABD2-E5CF38B6A056}"/>
              </a:ext>
            </a:extLst>
          </p:cNvPr>
          <p:cNvSpPr/>
          <p:nvPr/>
        </p:nvSpPr>
        <p:spPr>
          <a:xfrm>
            <a:off x="5119823" y="3675042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Блок-схема: ИЛИ 25">
            <a:extLst>
              <a:ext uri="{FF2B5EF4-FFF2-40B4-BE49-F238E27FC236}">
                <a16:creationId xmlns="" xmlns:a16="http://schemas.microsoft.com/office/drawing/2014/main" id="{ED5EAA06-204B-4A22-B6A6-0CA1A9ECC479}"/>
              </a:ext>
            </a:extLst>
          </p:cNvPr>
          <p:cNvSpPr/>
          <p:nvPr/>
        </p:nvSpPr>
        <p:spPr>
          <a:xfrm>
            <a:off x="5130569" y="4114824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Блок-схема: ИЛИ 26">
            <a:extLst>
              <a:ext uri="{FF2B5EF4-FFF2-40B4-BE49-F238E27FC236}">
                <a16:creationId xmlns="" xmlns:a16="http://schemas.microsoft.com/office/drawing/2014/main" id="{830B75A7-ADBB-4C45-9F3E-0D7D8B1F5243}"/>
              </a:ext>
            </a:extLst>
          </p:cNvPr>
          <p:cNvSpPr/>
          <p:nvPr/>
        </p:nvSpPr>
        <p:spPr>
          <a:xfrm>
            <a:off x="5158817" y="4570082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Блок-схема: ИЛИ 27">
            <a:extLst>
              <a:ext uri="{FF2B5EF4-FFF2-40B4-BE49-F238E27FC236}">
                <a16:creationId xmlns="" xmlns:a16="http://schemas.microsoft.com/office/drawing/2014/main" id="{9A846BEE-B586-4A28-9056-70C8EA5BA371}"/>
              </a:ext>
            </a:extLst>
          </p:cNvPr>
          <p:cNvSpPr/>
          <p:nvPr/>
        </p:nvSpPr>
        <p:spPr>
          <a:xfrm>
            <a:off x="5089039" y="5150582"/>
            <a:ext cx="276225" cy="269875"/>
          </a:xfrm>
          <a:prstGeom prst="flowChar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721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2101" y="1358899"/>
          <a:ext cx="8585201" cy="34995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592"/>
                <a:gridCol w="2295161"/>
                <a:gridCol w="799891"/>
                <a:gridCol w="816215"/>
                <a:gridCol w="604922"/>
                <a:gridCol w="963134"/>
                <a:gridCol w="894696"/>
                <a:gridCol w="584792"/>
                <a:gridCol w="1289798"/>
              </a:tblGrid>
              <a:tr h="95819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Создать картотеку детей в ТЖС в кабинете медико-социальной помощи детям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Райпедиатр</a:t>
                      </a:r>
                      <a:r>
                        <a:rPr lang="ru-RU" sz="1000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000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Панова М.Г.</a:t>
                      </a:r>
                      <a:endParaRPr lang="ru-RU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м/с</a:t>
                      </a:r>
                      <a:r>
                        <a:rPr lang="ru-RU" sz="1000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Астапова Е.А.</a:t>
                      </a:r>
                      <a:endParaRPr lang="ru-RU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Планомерная и эффективная работа с детьми в ТЖС</a:t>
                      </a:r>
                    </a:p>
                  </a:txBody>
                  <a:tcPr/>
                </a:tc>
              </a:tr>
              <a:tr h="15831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Создание шаблонов планов сопровождения детей в ТЖС с включением медицинского, социального и психологического разделов) 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Райпедиатр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Панова М.Г.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м/с</a:t>
                      </a:r>
                      <a:r>
                        <a:rPr lang="ru-RU" sz="1000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Астапова Е.А.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Своевременное оказание медицинской, психологической и социальной помощи ребенку в ТЖС и семье</a:t>
                      </a:r>
                    </a:p>
                  </a:txBody>
                  <a:tcPr/>
                </a:tc>
              </a:tr>
              <a:tr h="9581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Внести планы медико-социального наблюдения детям в амбулаторные карты детям в ТЖС, в том числе в МИС.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Райпедиатр</a:t>
                      </a:r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Панова М.Г.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м/с</a:t>
                      </a:r>
                      <a:r>
                        <a:rPr lang="ru-RU" sz="1000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Астапова Е.А.</a:t>
                      </a:r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Преемственность улучшается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3391" y="2049138"/>
          <a:ext cx="8372817" cy="16525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4347"/>
                <a:gridCol w="3370864"/>
                <a:gridCol w="1588135"/>
                <a:gridCol w="1377109"/>
                <a:gridCol w="1542362"/>
              </a:tblGrid>
              <a:tr h="76317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цели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 на начало проекта </a:t>
                      </a:r>
                      <a:endParaRPr lang="ru-RU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  <a:endParaRPr lang="ru-RU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на окончание проекта</a:t>
                      </a:r>
                      <a:endParaRPr lang="ru-RU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893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Заполнение карты в МИС  ребёнка в ТЖС во вкладках ( дополнительные сведения по семье и социальный</a:t>
                      </a:r>
                      <a:r>
                        <a:rPr lang="ru-RU" sz="1400" b="1" baseline="0" dirty="0" smtClean="0"/>
                        <a:t> статус)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000" b="1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000" b="1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9995" y="683046"/>
            <a:ext cx="7807485" cy="107965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095632" y="280086"/>
            <a:ext cx="7094811" cy="1334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улучшений, внедренных в результате реализации проекта</a:t>
            </a:r>
          </a:p>
          <a:p>
            <a:pPr algn="r">
              <a:lnSpc>
                <a:spcPct val="100000"/>
              </a:lnSpc>
            </a:pPr>
            <a:r>
              <a:rPr lang="ru-RU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019237"/>
              </p:ext>
            </p:extLst>
          </p:nvPr>
        </p:nvGraphicFramePr>
        <p:xfrm>
          <a:off x="787123" y="1406658"/>
          <a:ext cx="7403319" cy="50572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2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3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7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5419">
                <a:tc>
                  <a:txBody>
                    <a:bodyPr/>
                    <a:lstStyle/>
                    <a:p>
                      <a:r>
                        <a:rPr lang="ru-RU" sz="1200" dirty="0"/>
                        <a:t>№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проведения мониторинга устойчивости внедренных улучшений в рамках реализации проекта по улучшению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Показатели, соответствующие поставленным целям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заполнение амбулаторных карт в МИС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Источники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с картотекой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Метод сбора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журналом регистрации детей в ТСЖ, впервые поставленных на учёт в кабинет МСП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Частота и график</a:t>
                      </a:r>
                      <a:r>
                        <a:rPr lang="ru-RU" sz="1200" baseline="0" dirty="0"/>
                        <a:t> сбора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Еженедельно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Ответственный за сбор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кабинета МСП Панова М.Г.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Технология обработки и анализа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Непосредственный анализ карт в МИС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Предоставление и использование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незаполненных данных в картах детей, проведение сбора информации и заполнение документации.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4465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533812" y="5305368"/>
            <a:ext cx="5608796" cy="37480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Итоги:</a:t>
            </a:r>
          </a:p>
        </p:txBody>
      </p:sp>
      <p:sp>
        <p:nvSpPr>
          <p:cNvPr id="33" name="Выноска со стрелками влево/вправо 32"/>
          <p:cNvSpPr/>
          <p:nvPr/>
        </p:nvSpPr>
        <p:spPr>
          <a:xfrm>
            <a:off x="4338210" y="2341052"/>
            <a:ext cx="178495" cy="2580056"/>
          </a:xfrm>
          <a:prstGeom prst="leftRightArrowCallout">
            <a:avLst/>
          </a:prstGeom>
          <a:solidFill>
            <a:srgbClr val="D93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0B5FEC-E48E-4517-89A3-AEF8EAAE1B17}"/>
              </a:ext>
            </a:extLst>
          </p:cNvPr>
          <p:cNvSpPr txBox="1"/>
          <p:nvPr/>
        </p:nvSpPr>
        <p:spPr>
          <a:xfrm>
            <a:off x="2559706" y="3254326"/>
            <a:ext cx="555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AC4390-0656-46D5-A433-B422BB2E725B}"/>
              </a:ext>
            </a:extLst>
          </p:cNvPr>
          <p:cNvSpPr/>
          <p:nvPr/>
        </p:nvSpPr>
        <p:spPr>
          <a:xfrm>
            <a:off x="4633756" y="2752079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EB588E9-91C4-4874-8C4A-179BD7DA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273" y="6340058"/>
            <a:ext cx="2334970" cy="304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859" y="6340058"/>
            <a:ext cx="2334970" cy="304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8614" y="6340058"/>
            <a:ext cx="2328874" cy="304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4729" y="6187644"/>
            <a:ext cx="573074" cy="457240"/>
          </a:xfrm>
          <a:prstGeom prst="rect">
            <a:avLst/>
          </a:prstGeom>
        </p:spPr>
      </p:pic>
      <p:sp>
        <p:nvSpPr>
          <p:cNvPr id="19" name="Прямоугольник с двумя вырезанными противолежащими углами 1">
            <a:extLst>
              <a:ext uri="{FF2B5EF4-FFF2-40B4-BE49-F238E27FC236}">
                <a16:creationId xmlns:a16="http://schemas.microsoft.com/office/drawing/2014/main" xmlns="" id="{5B778621-13B7-423D-94D1-A3E2DA1C6566}"/>
              </a:ext>
            </a:extLst>
          </p:cNvPr>
          <p:cNvSpPr/>
          <p:nvPr/>
        </p:nvSpPr>
        <p:spPr>
          <a:xfrm>
            <a:off x="3018846" y="281114"/>
            <a:ext cx="5728957" cy="676840"/>
          </a:xfrm>
          <a:prstGeom prst="snip2DiagRect">
            <a:avLst/>
          </a:prstGeom>
          <a:solidFill>
            <a:srgbClr val="0054A1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ГБУЗ НСО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Кочковская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ЦРБ»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565188" y="1698496"/>
            <a:ext cx="2413687" cy="9429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86184" y="1703424"/>
            <a:ext cx="247824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1273" y="1079653"/>
            <a:ext cx="8165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медико-социальной помощи детям, оказавшимся в трудной жизненной ситуации</a:t>
            </a:r>
            <a:endParaRPr lang="ru-RU" altLang="en-US" sz="2000" b="1" dirty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8902" y="3207025"/>
            <a:ext cx="585267" cy="377985"/>
          </a:xfrm>
          <a:prstGeom prst="rect">
            <a:avLst/>
          </a:prstGeom>
        </p:spPr>
      </p:pic>
      <p:pic>
        <p:nvPicPr>
          <p:cNvPr id="2050" name="Picture 2" descr="C:\Users\Zav_Pediatry\Desktop\2021\бережливая поликлиника\тжс\скрин соц стату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585" y="3001664"/>
            <a:ext cx="3616970" cy="2363638"/>
          </a:xfrm>
          <a:prstGeom prst="rect">
            <a:avLst/>
          </a:prstGeom>
          <a:noFill/>
        </p:spPr>
      </p:pic>
      <p:pic>
        <p:nvPicPr>
          <p:cNvPr id="20" name="Picture 2" descr="C:\Users\Zav_Pediatry\Desktop\2021\бережливая поликлиника\тжс\до и после кацюшка\после общие сведения.png">
            <a:extLst>
              <a:ext uri="{FF2B5EF4-FFF2-40B4-BE49-F238E27FC236}">
                <a16:creationId xmlns:a16="http://schemas.microsoft.com/office/drawing/2014/main" xmlns="" id="{68FFA46B-3FF0-483E-AB00-7D72C484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7297" y="2729997"/>
            <a:ext cx="3842404" cy="2334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863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533812" y="5305368"/>
            <a:ext cx="5608796" cy="37480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Итоги:</a:t>
            </a:r>
          </a:p>
        </p:txBody>
      </p:sp>
      <p:sp>
        <p:nvSpPr>
          <p:cNvPr id="33" name="Выноска со стрелками влево/вправо 32"/>
          <p:cNvSpPr/>
          <p:nvPr/>
        </p:nvSpPr>
        <p:spPr>
          <a:xfrm>
            <a:off x="4338210" y="2341052"/>
            <a:ext cx="178495" cy="2580056"/>
          </a:xfrm>
          <a:prstGeom prst="leftRightArrowCallout">
            <a:avLst/>
          </a:prstGeom>
          <a:solidFill>
            <a:srgbClr val="D93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0B5FEC-E48E-4517-89A3-AEF8EAAE1B17}"/>
              </a:ext>
            </a:extLst>
          </p:cNvPr>
          <p:cNvSpPr txBox="1"/>
          <p:nvPr/>
        </p:nvSpPr>
        <p:spPr>
          <a:xfrm>
            <a:off x="2559706" y="3254326"/>
            <a:ext cx="555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AC4390-0656-46D5-A433-B422BB2E725B}"/>
              </a:ext>
            </a:extLst>
          </p:cNvPr>
          <p:cNvSpPr/>
          <p:nvPr/>
        </p:nvSpPr>
        <p:spPr>
          <a:xfrm>
            <a:off x="4633756" y="2752079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EB588E9-91C4-4874-8C4A-179BD7DA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273" y="6340058"/>
            <a:ext cx="2334970" cy="304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859" y="6340058"/>
            <a:ext cx="2334970" cy="304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8614" y="6340058"/>
            <a:ext cx="2328874" cy="304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4729" y="6187644"/>
            <a:ext cx="573074" cy="457240"/>
          </a:xfrm>
          <a:prstGeom prst="rect">
            <a:avLst/>
          </a:prstGeom>
        </p:spPr>
      </p:pic>
      <p:sp>
        <p:nvSpPr>
          <p:cNvPr id="19" name="Прямоугольник с двумя вырезанными противолежащими углами 1">
            <a:extLst>
              <a:ext uri="{FF2B5EF4-FFF2-40B4-BE49-F238E27FC236}">
                <a16:creationId xmlns:a16="http://schemas.microsoft.com/office/drawing/2014/main" xmlns="" id="{5B778621-13B7-423D-94D1-A3E2DA1C6566}"/>
              </a:ext>
            </a:extLst>
          </p:cNvPr>
          <p:cNvSpPr/>
          <p:nvPr/>
        </p:nvSpPr>
        <p:spPr>
          <a:xfrm>
            <a:off x="3018846" y="281114"/>
            <a:ext cx="5728957" cy="676840"/>
          </a:xfrm>
          <a:prstGeom prst="snip2DiagRect">
            <a:avLst/>
          </a:prstGeom>
          <a:solidFill>
            <a:srgbClr val="0054A1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ГБУЗ НСО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Кочковская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ЦРБ»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565188" y="1698496"/>
            <a:ext cx="2413687" cy="9429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86184" y="1703424"/>
            <a:ext cx="247824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en-US" sz="3600" dirty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1273" y="1079653"/>
            <a:ext cx="8165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медико-социальной помощи детям, оказавшимся в трудной жизненной ситуации</a:t>
            </a:r>
            <a:endParaRPr lang="ru-RU" altLang="en-US" sz="2000" b="1" dirty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8902" y="3207025"/>
            <a:ext cx="585267" cy="377985"/>
          </a:xfrm>
          <a:prstGeom prst="rect">
            <a:avLst/>
          </a:prstGeom>
        </p:spPr>
      </p:pic>
      <p:pic>
        <p:nvPicPr>
          <p:cNvPr id="2050" name="Picture 2" descr="C:\Users\Zav_Pediatry\Desktop\2021\бережливая поликлиника\тжс\скрин соц стату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585" y="3001664"/>
            <a:ext cx="3616970" cy="2363638"/>
          </a:xfrm>
          <a:prstGeom prst="rect">
            <a:avLst/>
          </a:prstGeom>
          <a:noFill/>
        </p:spPr>
      </p:pic>
      <p:pic>
        <p:nvPicPr>
          <p:cNvPr id="20" name="Picture 2" descr="C:\Users\Zav_Pediatry\Desktop\2021\бережливая поликлиника\тжс\до и после кацюшка\после общие сведения.png">
            <a:extLst>
              <a:ext uri="{FF2B5EF4-FFF2-40B4-BE49-F238E27FC236}">
                <a16:creationId xmlns:a16="http://schemas.microsoft.com/office/drawing/2014/main" xmlns="" id="{68FFA46B-3FF0-483E-AB00-7D72C484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7297" y="2729997"/>
            <a:ext cx="3842404" cy="2334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86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79"/>
            <a:ext cx="7771680" cy="3896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947862" y="210792"/>
            <a:ext cx="6190612" cy="1469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ГБУЗ НСО «Кочковская ЦРБ» от </a:t>
            </a:r>
            <a:r>
              <a:rPr lang="en-US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sz="16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.02.2021</a:t>
            </a:r>
            <a:endParaRPr lang="ru-RU" sz="1600" b="1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«О мерах по реализации проекта «Новая модель медицинской организации, оказывающей первичную медико-санитарную помощь» </a:t>
            </a:r>
            <a:r>
              <a:rPr lang="ru-RU" sz="16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НСО «Кочковская ЦРБ» в </a:t>
            </a:r>
            <a:r>
              <a:rPr lang="ru-RU" sz="16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</a:p>
          <a:p>
            <a:pPr algn="r">
              <a:lnSpc>
                <a:spcPct val="100000"/>
              </a:lnSpc>
            </a:pP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algn="r">
              <a:lnSpc>
                <a:spcPct val="100000"/>
              </a:lnSpc>
            </a:pP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351949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771" t="-10065" r="4050" b="24051"/>
          <a:stretch/>
        </p:blipFill>
        <p:spPr>
          <a:xfrm>
            <a:off x="784104" y="706137"/>
            <a:ext cx="3670099" cy="57618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56" t="-392" r="-163" b="13987"/>
          <a:stretch/>
        </p:blipFill>
        <p:spPr>
          <a:xfrm>
            <a:off x="4416000" y="1415521"/>
            <a:ext cx="3934915" cy="4812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6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260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2900" y="901700"/>
            <a:ext cx="726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pic>
        <p:nvPicPr>
          <p:cNvPr id="1027" name="Picture 3" descr="C:\Users\Новиков\AppData\Local\Temp\Temp1_Attachments_79059581330@yandex.ru_2021-10-12_16-56-29.zip\IMG_20211012_165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6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3074" name="Picture 2" descr="C:\Users\Новиков\Downloads\IMG_20211012_165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6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2051" name="Picture 3" descr="C:\Users\Новиков\AppData\Local\Temp\Temp1_Attachments_79059581330@yandex.ru_2021-10-12_16-56-29.zip\IMG_20211012_165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6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685800" y="360379"/>
            <a:ext cx="7504642" cy="850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Количество медицинского персонала,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обученного принципам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бережливого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3026599"/>
              </p:ext>
            </p:extLst>
          </p:nvPr>
        </p:nvGraphicFramePr>
        <p:xfrm>
          <a:off x="832617" y="1810249"/>
          <a:ext cx="7459147" cy="35092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5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5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16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51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24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310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54A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 err="1">
                          <a:solidFill>
                            <a:srgbClr val="0054A1"/>
                          </a:solidFill>
                        </a:rPr>
                        <a:t>пп</a:t>
                      </a:r>
                      <a:endParaRPr lang="ru-RU" sz="1100" dirty="0">
                        <a:solidFill>
                          <a:srgbClr val="0054A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54A1"/>
                          </a:solidFill>
                        </a:rPr>
                        <a:t>База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54A1"/>
                          </a:solidFill>
                        </a:rPr>
                        <a:t>Тема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54A1"/>
                          </a:solidFill>
                        </a:rPr>
                        <a:t>Количество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54A1"/>
                          </a:solidFill>
                        </a:rPr>
                        <a:t>Дата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54A1"/>
                          </a:solidFill>
                        </a:rPr>
                        <a:t>Наличие сертификата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1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54A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РЦ</a:t>
                      </a:r>
                      <a:r>
                        <a:rPr lang="ru-RU" sz="1100" baseline="0" dirty="0" smtClean="0"/>
                        <a:t> ПМСП НСО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Картирование процессов в учреждении здравоохранения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29.05.2020-11.06.2020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803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54A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 УВО «Сибирский государственный медицинский университет МЗ РФ г. Томск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Бережливый менеджмент для руководителей</a:t>
                      </a: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30.09.2019-05.10.2019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7155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54A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ЧУДПО «ИП и ПКСЗ» Институт переподготовки и повышения квалификации специалистов здравоохранения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«Бережливое производство в медицине. Применение инструмента 5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08.06.2020-22.06.2020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1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54A1"/>
                          </a:solidFill>
                        </a:rPr>
                        <a:t>4.</a:t>
                      </a:r>
                      <a:endParaRPr lang="ru-RU" sz="1100" dirty="0">
                        <a:solidFill>
                          <a:srgbClr val="0054A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РЦ</a:t>
                      </a:r>
                      <a:r>
                        <a:rPr lang="ru-RU" sz="1100" baseline="0" dirty="0" smtClean="0"/>
                        <a:t> ПМСП НСО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«Создание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инфоцентра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02.09.2020- 11.09.2020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73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Фотопредставление команды </a:t>
            </a:r>
            <a:r>
              <a:rPr lang="ru-RU" sz="2400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4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2331" y="769337"/>
            <a:ext cx="2871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="" xmlns:p14="http://schemas.microsoft.com/office/powerpoint/2010/main" val="3308676569"/>
              </p:ext>
            </p:extLst>
          </p:nvPr>
        </p:nvGraphicFramePr>
        <p:xfrm>
          <a:off x="788194" y="1066421"/>
          <a:ext cx="7357828" cy="52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4482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Фотопредставление команды </a:t>
            </a:r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="" xmlns:p14="http://schemas.microsoft.com/office/powerpoint/2010/main" val="3191002106"/>
              </p:ext>
            </p:extLst>
          </p:nvPr>
        </p:nvGraphicFramePr>
        <p:xfrm>
          <a:off x="788194" y="1066421"/>
          <a:ext cx="7357827" cy="506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869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Фотопредставление команды </a:t>
            </a:r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="" xmlns:p14="http://schemas.microsoft.com/office/powerpoint/2010/main" val="3377315953"/>
              </p:ext>
            </p:extLst>
          </p:nvPr>
        </p:nvGraphicFramePr>
        <p:xfrm>
          <a:off x="788194" y="1066421"/>
          <a:ext cx="7357827" cy="167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812276" y="3377109"/>
            <a:ext cx="7428827" cy="1905939"/>
            <a:chOff x="94173" y="-89249"/>
            <a:chExt cx="7357827" cy="190593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4173" y="-89249"/>
              <a:ext cx="7357827" cy="190593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28575">
              <a:solidFill>
                <a:srgbClr val="3299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2367491" y="-40336"/>
              <a:ext cx="4990334" cy="1717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Попова Ольга Валерьевна, регистратор 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" y="3422904"/>
            <a:ext cx="2046318" cy="1720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8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307316" y="316524"/>
            <a:ext cx="5933787" cy="1388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048235" y="1079500"/>
            <a:ext cx="7027907" cy="5041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хронометраж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внесения данных в МИС на детей состоящих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СОП и испытывающих трудности адаптации.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Провести выборочно проверку амбулаторных карт несовершеннолетних с целью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выявления данных не внесённых в МИС.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Организовать проведения анализа работы узких специалистов в МИС в части профилактических медицинских осмотров несовершеннолетних.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Провести анализ соответствия оснащения кабинетов специалистов и диагностических служб приказу от 07.03. 2018 г. №92 Н  « Об утверждении положения об организации оказания первично медико-санитарной помощи детям».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Заполненить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листы проблем сотрудниками и анкеты пациентами.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95475" y="270986"/>
            <a:ext cx="6515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Представление методики сбора проблематики для определения основных проблемных направлений, требующих улучшений в медицинской организации</a:t>
            </a: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4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77726</TotalTime>
  <Words>3549</Words>
  <Application>Microsoft Office PowerPoint</Application>
  <PresentationFormat>Экран (4:3)</PresentationFormat>
  <Paragraphs>689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Результаты проекта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Новиков</cp:lastModifiedBy>
  <cp:revision>924</cp:revision>
  <dcterms:created xsi:type="dcterms:W3CDTF">2019-01-21T13:30:00Z</dcterms:created>
  <dcterms:modified xsi:type="dcterms:W3CDTF">2021-10-18T07:51:35Z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  <property fmtid="{D5CDD505-2E9C-101B-9397-08002B2CF9AE}" pid="12" name="KSOProductBuildVer">
    <vt:lpwstr>1049-10.2.0.5965</vt:lpwstr>
  </property>
</Properties>
</file>